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3DDF7-9341-442E-9E54-79368C7940AA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0F1FB-C8D8-46FF-90AE-ADAD1D66A44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95536" y="1052737"/>
            <a:ext cx="7848873" cy="4493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6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38" name="AutoShape 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0" name="AutoShape 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4" name="AutoShape 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6" name="AutoShape 1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8" name="AutoShape 1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0" name="AutoShape 1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2" name="AutoShape 1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4" name="AutoShape 1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6" name="AutoShape 2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8" name="AutoShape 2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0" name="AutoShape 2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2" name="AutoShape 2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4" name="AutoShape 2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6" name="AutoShape 3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8" name="AutoShape 3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0" name="AutoShape 3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2" name="AutoShape 3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4" name="AutoShape 3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6" name="AutoShape 4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8" name="AutoShape 4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0" name="AutoShape 4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2" name="AutoShape 4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4" name="AutoShape 4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6" name="AutoShape 5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8" name="AutoShape 5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0" name="AutoShape 5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2" name="AutoShape 5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4" name="AutoShape 5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6" name="AutoShape 6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8" name="AutoShape 6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0" name="AutoShape 6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2" name="AutoShape 6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4" name="AutoShape 6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6" name="AutoShape 7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8" name="AutoShape 7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0" name="AutoShape 7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2" name="AutoShape 7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4" name="AutoShape 7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6" name="AutoShape 8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8" name="AutoShape 8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0" name="AutoShape 8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2" name="AutoShape 8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4" name="AutoShape 8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6" name="AutoShape 9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8" name="AutoShape 9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0" name="AutoShape 9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2" name="AutoShape 9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4" name="AutoShape 9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6" name="AutoShape 10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4" name="Picture 6" descr="https://upload.wikimedia.org/wikipedia/commons/thumb/f/f0/Flag_of_Slovenia.svg/1200px-Flag_of_Sloven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805264"/>
            <a:ext cx="1023272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38" name="Picture 102" descr="https://upload.wikimedia.org/wikipedia/commons/thumb/e/e6/Flag_of_Slovakia.svg/900px-Flag_of_Slovak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805264"/>
            <a:ext cx="1008112" cy="672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0" name="Picture 104" descr="https://upload.wikimedia.org/wikipedia/commons/thumb/f/ff/Flag_of_Serbia.svg/1280px-Flag_of_Serb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805264"/>
            <a:ext cx="1008112" cy="6718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2" name="Picture 106" descr="https://upload.wikimedia.org/wikipedia/commons/thumb/7/73/Flag_of_Romania.svg/600px-Flag_of_Roman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805264"/>
            <a:ext cx="972109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4" name="Picture 108" descr="https://upload.wikimedia.org/wikipedia/commons/thumb/1/1b/Flag_of_Croatia.svg/1200px-Flag_of_Croatia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1008112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6" name="Picture 110" descr="https://upload.wikimedia.org/wikipedia/en/thumb/b/ba/Flag_of_Germany.svg/1000px-Flag_of_Germany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5805264"/>
            <a:ext cx="992560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8" name="Picture 112" descr="https://upload.wikimedia.org/wikipedia/commons/thumb/c/cb/Flag_of_the_Czech_Republic.svg/900px-Flag_of_the_Czech_Republic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5805264"/>
            <a:ext cx="936104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0" name="Picture 114" descr="https://upload.wikimedia.org/wikipedia/en/thumb/0/03/Flag_of_Italy.svg/1280px-Flag_of_Italy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5805264"/>
            <a:ext cx="1044158" cy="6958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2" name="Picture 116" descr="https://upload.wikimedia.org/wikipedia/commons/thumb/c/c1/Flag_of_Hungary.svg/1200px-Flag_of_Hungary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88640"/>
            <a:ext cx="144016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75656" y="1484784"/>
            <a:ext cx="593790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QUO VADIS, EUROPA..?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QUO VADITIS, COMMUNITATES PARVULAE…?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979712" y="3068960"/>
            <a:ext cx="5008486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MERRE MÉSZ, EURÓPA..?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MERRE MENTEK, KISTELEPÜLÉSEK…?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91032" y="4797152"/>
            <a:ext cx="770717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WHERE ARE YOU HEADING FOR, EUROPE..?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WHERE ARE YOU HEADING FOR, SMALL COMMUNITIES…?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1134" y="3212976"/>
            <a:ext cx="906286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KÖZPONTOSÍTÁS VAGY DECENTRALIZÁLÁS</a:t>
            </a:r>
          </a:p>
          <a:p>
            <a:pPr algn="ctr"/>
            <a:endParaRPr lang="hu-H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u-H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CENTRALISATION OR DECENTRALISATION</a:t>
            </a:r>
            <a:endParaRPr lang="hu-H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907704" y="1844824"/>
            <a:ext cx="613802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latin typeface="Arial Black" pitchFamily="34" charset="0"/>
              </a:rPr>
              <a:t>MILYEN EURÓPÁT AKARUNK?</a:t>
            </a:r>
            <a:endParaRPr lang="hu-HU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03648" y="1700808"/>
            <a:ext cx="73557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KÖZPONTI  DÖNTÉS:  JOBBAN LÁTNI AZ ÖSSZEFÜGGÉSEKET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JOBBAN LEHET ÉRVÉNYESÍTENI A KÖZÖSSÉG ÉRDEKEIT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JOBBAN LEHET KONCENTRÁLNI AZ ERŐFORRÁSOKAT</a:t>
            </a:r>
          </a:p>
          <a:p>
            <a:r>
              <a:rPr lang="hu-HU" b="1" dirty="0"/>
              <a:t>	</a:t>
            </a:r>
            <a:r>
              <a:rPr lang="hu-HU" b="1" dirty="0" smtClean="0"/>
              <a:t>	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63888" y="836712"/>
            <a:ext cx="282404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ELŐNYÖK - BENEFITS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4365104"/>
            <a:ext cx="757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CENTRALISED DECISIONS: LINKS AND CORRELATIONS ARE BETTER SEEN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COMMUNITY’S INTERESTS ARE BETTER GUIDED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EFFORTS AND RESOURCES  CAN BE CONCENTRATED 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03648" y="1700808"/>
            <a:ext cx="73557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KÖZPONTI  DÖNTÉS:  JOBBAN LÁTNI AZ ÖSSZEFÜGGÉSEKET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JOBBAN LEHET ÉRVÉNYESÍTENI A KÖZÖSSÉG ÉRDEKEIT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JOBBAN LEHET KONCENTRÁLNI AZ ERŐFORRÁSOKAT</a:t>
            </a:r>
          </a:p>
          <a:p>
            <a:endParaRPr lang="hu-HU" b="1" dirty="0"/>
          </a:p>
          <a:p>
            <a:r>
              <a:rPr lang="hu-HU" b="1" dirty="0" smtClean="0"/>
              <a:t>DECENTRALIZÁLT DÖNTÉS: JOBB A HELYI MEGVALÓSÍTÁS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JOBBAN LÁTNI A HELYI KÖRÜLMÉNYEKET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KÖNNYEBB MOZGÓSÍTANI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KÖNNYEBB AZONOSULNI</a:t>
            </a:r>
          </a:p>
          <a:p>
            <a:r>
              <a:rPr lang="hu-HU" b="1" dirty="0"/>
              <a:t>	</a:t>
            </a:r>
            <a:r>
              <a:rPr lang="hu-HU" b="1" dirty="0" smtClean="0"/>
              <a:t>	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3347864" y="836712"/>
            <a:ext cx="282404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ELŐNYÖK - BENEFITS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4365104"/>
            <a:ext cx="75259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CENTRALISED DECISIONS: LINKS AND CORRELATIONS ARE BETTER SEEN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COMMUNITY’S INTERESTS ARE BETTER GUIDED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EFFORTS AND RESOURCES  CAN BE CONCENTRATED</a:t>
            </a:r>
          </a:p>
          <a:p>
            <a:endParaRPr lang="hu-HU" b="1" dirty="0"/>
          </a:p>
          <a:p>
            <a:r>
              <a:rPr lang="hu-HU" b="1" dirty="0" smtClean="0"/>
              <a:t>DECENTRALISED DECISIONS: LOCAL IMPLEMENTATION IS BETTER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    LOCAL CIRCUMSTANCES ARE BETTER SEEN</a:t>
            </a:r>
          </a:p>
          <a:p>
            <a:r>
              <a:rPr lang="hu-HU" b="1" dirty="0"/>
              <a:t>	</a:t>
            </a:r>
            <a:r>
              <a:rPr lang="hu-HU" b="1" dirty="0" smtClean="0"/>
              <a:t>		EASIER IS TO MOBILIZE PEOPLE</a:t>
            </a:r>
          </a:p>
          <a:p>
            <a:r>
              <a:rPr lang="hu-HU" b="1" dirty="0"/>
              <a:t>	</a:t>
            </a:r>
            <a:r>
              <a:rPr lang="hu-HU" b="1" dirty="0" smtClean="0"/>
              <a:t>		IDENTIFICATION IS BETTER 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03648" y="1700808"/>
            <a:ext cx="59035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KÖZPONTI  DÖNTÉS:  NEM LÁTNI A HELYI KÖRÜLMÉNYEKET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A KÖZÖSSÉGI ÉRDEK A „MÁSÉ”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ÁLTALÁBAN DRÁGÁBB MEGVALÓSÍTÁS</a:t>
            </a:r>
          </a:p>
          <a:p>
            <a:endParaRPr lang="hu-HU" b="1" dirty="0"/>
          </a:p>
          <a:p>
            <a:r>
              <a:rPr lang="hu-HU" b="1" dirty="0"/>
              <a:t>	</a:t>
            </a:r>
            <a:r>
              <a:rPr lang="hu-HU" b="1" dirty="0" smtClean="0"/>
              <a:t>	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2771800" y="836712"/>
            <a:ext cx="3659592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HÁTRÁNYOK - DRAWBACKS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4365104"/>
            <a:ext cx="64710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CENTRALISED DECISIONS: LOCAL CIRCUMSTANCES ARE NOT SEEN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NO IDENTIFICATION WITH THE TARGETS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OFTEN WASTE OR LOSS  OF RESOURCES</a:t>
            </a:r>
          </a:p>
          <a:p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03648" y="1700808"/>
            <a:ext cx="60200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KÖZPONTI  DÖNTÉS:  NEM LÁTNI A HELYI KÖRÜLMÉNYEKET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A KÖZÖSSÉGI ÉRDEK A „MÁSÉ”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ÁLTALÁBAN DRÁGÁBB MEGVALÓSÍTÁS</a:t>
            </a:r>
          </a:p>
          <a:p>
            <a:endParaRPr lang="hu-HU" b="1" dirty="0"/>
          </a:p>
          <a:p>
            <a:r>
              <a:rPr lang="hu-HU" b="1" dirty="0" smtClean="0"/>
              <a:t>DECENTRALIZÁLT DÖNTÉS: NEM LÁTNI AZ ÖSSZEFÜGGÉSEKET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ERŐSEBB A HELYI ÉRDEK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PÁRHUZAMOS ERŐFESZÍTÉSEK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KEVESEBB ERŐFORRÁS</a:t>
            </a:r>
          </a:p>
          <a:p>
            <a:r>
              <a:rPr lang="hu-HU" b="1" dirty="0"/>
              <a:t>	</a:t>
            </a:r>
            <a:r>
              <a:rPr lang="hu-HU" b="1" dirty="0" smtClean="0"/>
              <a:t>	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2771800" y="836712"/>
            <a:ext cx="3659592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HÁTRÁNYOK - DRAWBACKS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4365104"/>
            <a:ext cx="64987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CENTRALISED DECISIONS: LOCAL CIRCUMSTANCES ARE NOT SEEN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NO IDENTIFICATION WITH THE TARGETS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OFTEN WASTE OR LOSS  OF RESOURCES</a:t>
            </a:r>
          </a:p>
          <a:p>
            <a:endParaRPr lang="hu-HU" b="1" dirty="0"/>
          </a:p>
          <a:p>
            <a:r>
              <a:rPr lang="hu-HU" b="1" dirty="0" smtClean="0"/>
              <a:t>DECENTRALISED DECISIONS: CORRELATIONS ARE NOT SEEN</a:t>
            </a:r>
          </a:p>
          <a:p>
            <a:r>
              <a:rPr lang="hu-HU" b="1" dirty="0"/>
              <a:t>	</a:t>
            </a:r>
            <a:r>
              <a:rPr lang="hu-HU" b="1" dirty="0" smtClean="0"/>
              <a:t>	                  STRONG LOCAL INTERESTS</a:t>
            </a:r>
          </a:p>
          <a:p>
            <a:r>
              <a:rPr lang="hu-HU" b="1" dirty="0"/>
              <a:t>	</a:t>
            </a:r>
            <a:r>
              <a:rPr lang="hu-HU" b="1" dirty="0" smtClean="0"/>
              <a:t>		 PARALLEL  EFFORTS</a:t>
            </a:r>
          </a:p>
          <a:p>
            <a:r>
              <a:rPr lang="hu-HU" b="1" dirty="0"/>
              <a:t>	</a:t>
            </a:r>
            <a:r>
              <a:rPr lang="hu-HU" b="1" dirty="0" smtClean="0"/>
              <a:t>		 FEWER RESOURCES 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1844824"/>
            <a:ext cx="8574142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KÖZPONTI DÖNTÉS:  HATÉKONYABB KRÍZISHELYZETBEN</a:t>
            </a:r>
          </a:p>
          <a:p>
            <a:endParaRPr lang="hu-HU" sz="2000" b="1" dirty="0"/>
          </a:p>
          <a:p>
            <a:r>
              <a:rPr lang="hu-HU" sz="2000" b="1" dirty="0" smtClean="0"/>
              <a:t>		ALACSONY HATÉKONYSÁGÚ „NORMÁL ÜZLETMENET” ESETÉN</a:t>
            </a:r>
            <a:endParaRPr lang="hu-HU" sz="20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539552" y="4221088"/>
            <a:ext cx="8030212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CENTRALISED DECISION MAKING: MORE  EFFECTIVE IN CRISIS SITUATIONS</a:t>
            </a:r>
          </a:p>
          <a:p>
            <a:endParaRPr lang="hu-HU" sz="2000" b="1" dirty="0"/>
          </a:p>
          <a:p>
            <a:r>
              <a:rPr lang="hu-HU" sz="2000" b="1" dirty="0" smtClean="0"/>
              <a:t>			        LOW EFFICIENCY IF „BUSINESS AS USUAL”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683568" y="1916832"/>
            <a:ext cx="8342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KÖZPONTOSÍTÁS:                                                                     EURÓPAI EGYESÜLT ÁLLAMOK</a:t>
            </a:r>
            <a:endParaRPr lang="hu-HU" b="1" dirty="0"/>
          </a:p>
        </p:txBody>
      </p:sp>
      <p:sp>
        <p:nvSpPr>
          <p:cNvPr id="4" name="Jobbra nyíl 3"/>
          <p:cNvSpPr/>
          <p:nvPr/>
        </p:nvSpPr>
        <p:spPr>
          <a:xfrm>
            <a:off x="2627784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5292080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4572000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3923928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>
            <a:off x="3275856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611560" y="4509120"/>
            <a:ext cx="8392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CENTRALISATION:                                                                      UNITED NATIONS OF EUROPE</a:t>
            </a:r>
            <a:endParaRPr lang="hu-HU" b="1" dirty="0"/>
          </a:p>
        </p:txBody>
      </p:sp>
      <p:sp>
        <p:nvSpPr>
          <p:cNvPr id="11" name="Jobbra nyíl 10"/>
          <p:cNvSpPr/>
          <p:nvPr/>
        </p:nvSpPr>
        <p:spPr>
          <a:xfrm>
            <a:off x="2771800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5436096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4716016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>
            <a:off x="4067944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Jobbra nyíl 14"/>
          <p:cNvSpPr/>
          <p:nvPr/>
        </p:nvSpPr>
        <p:spPr>
          <a:xfrm>
            <a:off x="3419872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683568" y="1916832"/>
            <a:ext cx="83420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KÖZPONTOSÍTÁS:                                                                     EURÓPAI EGYESÜLT ÁLLAMOK</a:t>
            </a:r>
          </a:p>
          <a:p>
            <a:endParaRPr lang="hu-HU" b="1" dirty="0"/>
          </a:p>
          <a:p>
            <a:r>
              <a:rPr lang="hu-HU" b="1" dirty="0" smtClean="0"/>
              <a:t>DECENTRALIZÁLÁS:                                                                 KLUB, AHOVÁ NÉHA ELJÁRUNK</a:t>
            </a:r>
            <a:endParaRPr lang="hu-HU" b="1" dirty="0"/>
          </a:p>
        </p:txBody>
      </p:sp>
      <p:sp>
        <p:nvSpPr>
          <p:cNvPr id="4" name="Jobbra nyíl 3"/>
          <p:cNvSpPr/>
          <p:nvPr/>
        </p:nvSpPr>
        <p:spPr>
          <a:xfrm>
            <a:off x="2627784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5292080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4572000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3923928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>
            <a:off x="3275856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611560" y="4509120"/>
            <a:ext cx="8506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CENTRALISATION:                                                                      UNITED NATIONS OF EUROPE</a:t>
            </a:r>
          </a:p>
          <a:p>
            <a:endParaRPr lang="hu-HU" b="1" dirty="0"/>
          </a:p>
          <a:p>
            <a:r>
              <a:rPr lang="hu-HU" b="1" dirty="0" smtClean="0"/>
              <a:t>DECENTRALISATION:			               CLUB WE ATTEND SOMETIMES</a:t>
            </a:r>
            <a:endParaRPr lang="hu-HU" b="1" dirty="0"/>
          </a:p>
        </p:txBody>
      </p:sp>
      <p:sp>
        <p:nvSpPr>
          <p:cNvPr id="11" name="Jobbra nyíl 10"/>
          <p:cNvSpPr/>
          <p:nvPr/>
        </p:nvSpPr>
        <p:spPr>
          <a:xfrm>
            <a:off x="2771800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5436096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4716016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>
            <a:off x="4067944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Jobbra nyíl 14"/>
          <p:cNvSpPr/>
          <p:nvPr/>
        </p:nvSpPr>
        <p:spPr>
          <a:xfrm>
            <a:off x="3419872" y="458112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Jobbra nyíl 15"/>
          <p:cNvSpPr/>
          <p:nvPr/>
        </p:nvSpPr>
        <p:spPr>
          <a:xfrm>
            <a:off x="2780184" y="25649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Jobbra nyíl 16"/>
          <p:cNvSpPr/>
          <p:nvPr/>
        </p:nvSpPr>
        <p:spPr>
          <a:xfrm>
            <a:off x="5444480" y="25649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>
            <a:off x="4724400" y="25649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Jobbra nyíl 18"/>
          <p:cNvSpPr/>
          <p:nvPr/>
        </p:nvSpPr>
        <p:spPr>
          <a:xfrm>
            <a:off x="4076328" y="25649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Jobbra nyíl 19"/>
          <p:cNvSpPr/>
          <p:nvPr/>
        </p:nvSpPr>
        <p:spPr>
          <a:xfrm>
            <a:off x="3428256" y="25649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Jobbra nyíl 20"/>
          <p:cNvSpPr/>
          <p:nvPr/>
        </p:nvSpPr>
        <p:spPr>
          <a:xfrm>
            <a:off x="2699792" y="515719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Jobbra nyíl 21"/>
          <p:cNvSpPr/>
          <p:nvPr/>
        </p:nvSpPr>
        <p:spPr>
          <a:xfrm>
            <a:off x="5364088" y="515719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Jobbra nyíl 22"/>
          <p:cNvSpPr/>
          <p:nvPr/>
        </p:nvSpPr>
        <p:spPr>
          <a:xfrm>
            <a:off x="4644008" y="515719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Jobbra nyíl 23"/>
          <p:cNvSpPr/>
          <p:nvPr/>
        </p:nvSpPr>
        <p:spPr>
          <a:xfrm>
            <a:off x="3995936" y="515719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Jobbra nyíl 24"/>
          <p:cNvSpPr/>
          <p:nvPr/>
        </p:nvSpPr>
        <p:spPr>
          <a:xfrm>
            <a:off x="3347864" y="515719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Diavetítés a képernyőre (4:3 oldalarány)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Balogh Béla</dc:creator>
  <cp:lastModifiedBy>Balogh Béla</cp:lastModifiedBy>
  <cp:revision>1</cp:revision>
  <dcterms:created xsi:type="dcterms:W3CDTF">2016-05-26T12:13:06Z</dcterms:created>
  <dcterms:modified xsi:type="dcterms:W3CDTF">2016-05-29T15:36:12Z</dcterms:modified>
</cp:coreProperties>
</file>