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3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F0A7E-F97C-4149-AF95-173F2CA69C87}" type="datetimeFigureOut">
              <a:rPr lang="hu-HU" smtClean="0"/>
              <a:pPr/>
              <a:t>2016.05.29.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5A47-AE93-4B54-8688-4B799D6BFC9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F0A7E-F97C-4149-AF95-173F2CA69C87}" type="datetimeFigureOut">
              <a:rPr lang="hu-HU" smtClean="0"/>
              <a:pPr/>
              <a:t>2016.05.29.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5A47-AE93-4B54-8688-4B799D6BFC9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F0A7E-F97C-4149-AF95-173F2CA69C87}" type="datetimeFigureOut">
              <a:rPr lang="hu-HU" smtClean="0"/>
              <a:pPr/>
              <a:t>2016.05.29.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5A47-AE93-4B54-8688-4B799D6BFC9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F0A7E-F97C-4149-AF95-173F2CA69C87}" type="datetimeFigureOut">
              <a:rPr lang="hu-HU" smtClean="0"/>
              <a:pPr/>
              <a:t>2016.05.29.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5A47-AE93-4B54-8688-4B799D6BFC9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F0A7E-F97C-4149-AF95-173F2CA69C87}" type="datetimeFigureOut">
              <a:rPr lang="hu-HU" smtClean="0"/>
              <a:pPr/>
              <a:t>2016.05.29.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5A47-AE93-4B54-8688-4B799D6BFC9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F0A7E-F97C-4149-AF95-173F2CA69C87}" type="datetimeFigureOut">
              <a:rPr lang="hu-HU" smtClean="0"/>
              <a:pPr/>
              <a:t>2016.05.29.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5A47-AE93-4B54-8688-4B799D6BFC9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F0A7E-F97C-4149-AF95-173F2CA69C87}" type="datetimeFigureOut">
              <a:rPr lang="hu-HU" smtClean="0"/>
              <a:pPr/>
              <a:t>2016.05.29.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5A47-AE93-4B54-8688-4B799D6BFC9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F0A7E-F97C-4149-AF95-173F2CA69C87}" type="datetimeFigureOut">
              <a:rPr lang="hu-HU" smtClean="0"/>
              <a:pPr/>
              <a:t>2016.05.29.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5A47-AE93-4B54-8688-4B799D6BFC9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F0A7E-F97C-4149-AF95-173F2CA69C87}" type="datetimeFigureOut">
              <a:rPr lang="hu-HU" smtClean="0"/>
              <a:pPr/>
              <a:t>2016.05.29.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5A47-AE93-4B54-8688-4B799D6BFC9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F0A7E-F97C-4149-AF95-173F2CA69C87}" type="datetimeFigureOut">
              <a:rPr lang="hu-HU" smtClean="0"/>
              <a:pPr/>
              <a:t>2016.05.29.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5A47-AE93-4B54-8688-4B799D6BFC9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F0A7E-F97C-4149-AF95-173F2CA69C87}" type="datetimeFigureOut">
              <a:rPr lang="hu-HU" smtClean="0"/>
              <a:pPr/>
              <a:t>2016.05.29.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5A47-AE93-4B54-8688-4B799D6BFC9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AF0A7E-F97C-4149-AF95-173F2CA69C87}" type="datetimeFigureOut">
              <a:rPr lang="hu-HU" smtClean="0"/>
              <a:pPr/>
              <a:t>2016.05.29.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55A47-AE93-4B54-8688-4B799D6BFC98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40" name="AutoShape 4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42" name="AutoShape 6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44" name="AutoShape 8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46" name="AutoShape 10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48" name="AutoShape 12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50" name="AutoShape 14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52" name="AutoShape 16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54" name="AutoShape 18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56" name="AutoShape 20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58" name="AutoShape 22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60" name="AutoShape 24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62" name="AutoShape 26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64" name="AutoShape 28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66" name="AutoShape 30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68" name="AutoShape 32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70" name="AutoShape 34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72" name="AutoShape 36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74" name="AutoShape 38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76" name="AutoShape 40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78" name="AutoShape 42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80" name="AutoShape 44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82" name="AutoShape 46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84" name="AutoShape 48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86" name="AutoShape 50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88" name="AutoShape 52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90" name="AutoShape 54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92" name="AutoShape 56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94" name="AutoShape 58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96" name="AutoShape 60" descr="https://upload.wikimedia.org/wikipedia/commons/f/f0/Flag_of_Slovenia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98" name="AutoShape 62" descr="https://upload.wikimedia.org/wikipedia/commons/f/f0/Flag_of_Slovenia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400" name="AutoShape 64" descr="https://upload.wikimedia.org/wikipedia/commons/f/f0/Flag_of_Slovenia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402" name="AutoShape 66" descr="https://upload.wikimedia.org/wikipedia/commons/f/f0/Flag_of_Slovenia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404" name="AutoShape 68" descr="https://upload.wikimedia.org/wikipedia/commons/f/f0/Flag_of_Slovenia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406" name="AutoShape 70" descr="https://upload.wikimedia.org/wikipedia/commons/f/f0/Flag_of_Slovenia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408" name="AutoShape 72" descr="https://upload.wikimedia.org/wikipedia/commons/f/f0/Flag_of_Slovenia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410" name="AutoShape 74" descr="https://upload.wikimedia.org/wikipedia/commons/f/f0/Flag_of_Slovenia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412" name="AutoShape 76" descr="https://upload.wikimedia.org/wikipedia/commons/f/f0/Flag_of_Slovenia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414" name="AutoShape 78" descr="https://upload.wikimedia.org/wikipedia/commons/f/f0/Flag_of_Slovenia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416" name="AutoShape 80" descr="https://upload.wikimedia.org/wikipedia/commons/f/f0/Flag_of_Slovenia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418" name="AutoShape 82" descr="https://upload.wikimedia.org/wikipedia/commons/f/f0/Flag_of_Slovenia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420" name="AutoShape 84" descr="https://upload.wikimedia.org/wikipedia/commons/f/f0/Flag_of_Slovenia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422" name="AutoShape 86" descr="https://upload.wikimedia.org/wikipedia/commons/f/f0/Flag_of_Slovenia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424" name="AutoShape 88" descr="https://upload.wikimedia.org/wikipedia/commons/f/f0/Flag_of_Slovenia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426" name="AutoShape 90" descr="https://upload.wikimedia.org/wikipedia/commons/f/f0/Flag_of_Slovenia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428" name="AutoShape 92" descr="https://upload.wikimedia.org/wikipedia/commons/f/f0/Flag_of_Slovenia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430" name="AutoShape 94" descr="https://upload.wikimedia.org/wikipedia/commons/f/f0/Flag_of_Slovenia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432" name="AutoShape 96" descr="https://upload.wikimedia.org/wikipedia/commons/f/f0/Flag_of_Slovenia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434" name="AutoShape 98" descr="https://upload.wikimedia.org/wikipedia/commons/f/f0/Flag_of_Slovenia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436" name="AutoShape 100" descr="https://upload.wikimedia.org/wikipedia/commons/f/f0/Flag_of_Slovenia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pic>
        <p:nvPicPr>
          <p:cNvPr id="54" name="Picture 6" descr="https://upload.wikimedia.org/wikipedia/commons/thumb/f/f0/Flag_of_Slovenia.svg/1200px-Flag_of_Slovenia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5805264"/>
            <a:ext cx="1023272" cy="64807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</p:pic>
      <p:pic>
        <p:nvPicPr>
          <p:cNvPr id="14438" name="Picture 102" descr="https://upload.wikimedia.org/wikipedia/commons/thumb/e/e6/Flag_of_Slovakia.svg/900px-Flag_of_Slovakia.sv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5805264"/>
            <a:ext cx="1008112" cy="67207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</p:pic>
      <p:pic>
        <p:nvPicPr>
          <p:cNvPr id="14440" name="Picture 104" descr="https://upload.wikimedia.org/wikipedia/commons/thumb/f/ff/Flag_of_Serbia.svg/1280px-Flag_of_Serbia.svg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5805264"/>
            <a:ext cx="1008112" cy="67181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</p:pic>
      <p:pic>
        <p:nvPicPr>
          <p:cNvPr id="14442" name="Picture 106" descr="https://upload.wikimedia.org/wikipedia/commons/thumb/7/73/Flag_of_Romania.svg/600px-Flag_of_Romania.svg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84368" y="5805264"/>
            <a:ext cx="972109" cy="64807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</p:pic>
      <p:pic>
        <p:nvPicPr>
          <p:cNvPr id="14444" name="Picture 108" descr="https://upload.wikimedia.org/wikipedia/commons/thumb/1/1b/Flag_of_Croatia.svg/1200px-Flag_of_Croatia.svg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9512" y="5805264"/>
            <a:ext cx="1008112" cy="72008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</p:pic>
      <p:pic>
        <p:nvPicPr>
          <p:cNvPr id="14446" name="Picture 110" descr="https://upload.wikimedia.org/wikipedia/en/thumb/b/ba/Flag_of_Germany.svg/1000px-Flag_of_Germany.svg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339752" y="5805264"/>
            <a:ext cx="992560" cy="72008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</p:pic>
      <p:pic>
        <p:nvPicPr>
          <p:cNvPr id="14448" name="Picture 112" descr="https://upload.wikimedia.org/wikipedia/commons/thumb/c/cb/Flag_of_the_Czech_Republic.svg/900px-Flag_of_the_Czech_Republic.svg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259632" y="5805264"/>
            <a:ext cx="936104" cy="72008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</p:pic>
      <p:pic>
        <p:nvPicPr>
          <p:cNvPr id="14450" name="Picture 114" descr="https://upload.wikimedia.org/wikipedia/en/thumb/0/03/Flag_of_Italy.svg/1280px-Flag_of_Italy.svg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419872" y="5805264"/>
            <a:ext cx="1044158" cy="69583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</p:pic>
      <p:pic>
        <p:nvPicPr>
          <p:cNvPr id="14452" name="Picture 116" descr="https://upload.wikimedia.org/wikipedia/commons/thumb/c/c1/Flag_of_Hungary.svg/1200px-Flag_of_Hungary.svg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995936" y="188640"/>
            <a:ext cx="1440160" cy="720080"/>
          </a:xfrm>
          <a:prstGeom prst="rect">
            <a:avLst/>
          </a:prstGeom>
          <a:noFill/>
        </p:spPr>
      </p:pic>
      <p:sp>
        <p:nvSpPr>
          <p:cNvPr id="63" name="Téglalap 62"/>
          <p:cNvSpPr/>
          <p:nvPr/>
        </p:nvSpPr>
        <p:spPr>
          <a:xfrm>
            <a:off x="395536" y="1052737"/>
            <a:ext cx="7848873" cy="449353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hu-HU" sz="6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V. EURÓPAI PIKNIK</a:t>
            </a:r>
          </a:p>
          <a:p>
            <a:pPr algn="ctr"/>
            <a:r>
              <a:rPr lang="hu-HU" sz="6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5. EUROPEAN PICNIC</a:t>
            </a:r>
          </a:p>
          <a:p>
            <a:pPr algn="ctr"/>
            <a:endParaRPr lang="hu-HU" sz="66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hu-HU" sz="4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2016 MÁJUS 27 - 29</a:t>
            </a:r>
            <a:endParaRPr lang="hu-HU" sz="4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hu-HU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FELSŐNYÉK, MAGYARORSZÁG</a:t>
            </a:r>
            <a:endParaRPr lang="hu-HU" sz="4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7164288" y="188640"/>
            <a:ext cx="1782859" cy="10002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hu-HU" sz="1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V. EURÓPAI PIKNIK</a:t>
            </a:r>
          </a:p>
          <a:p>
            <a:pPr algn="ctr"/>
            <a:r>
              <a:rPr lang="hu-H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5. EUROPEAN PICNIC</a:t>
            </a:r>
          </a:p>
          <a:p>
            <a:pPr algn="ctr"/>
            <a:endParaRPr lang="hu-HU" sz="11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hu-HU" sz="1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2016 MÁJUS 27 - 29</a:t>
            </a:r>
            <a:endParaRPr lang="hu-HU" sz="1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hu-HU" sz="1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FELSŐNYÉK, MAGYARORSZÁG</a:t>
            </a:r>
            <a:endParaRPr lang="hu-HU" sz="1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1475656" y="1484784"/>
            <a:ext cx="5937908" cy="120032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hu-HU" sz="2400" b="1" dirty="0" smtClean="0"/>
              <a:t>QUO VADIS, EUROPA..?</a:t>
            </a:r>
          </a:p>
          <a:p>
            <a:pPr algn="ctr"/>
            <a:endParaRPr lang="hu-HU" sz="2400" b="1" dirty="0"/>
          </a:p>
          <a:p>
            <a:pPr algn="ctr"/>
            <a:r>
              <a:rPr lang="hu-HU" sz="2400" b="1" dirty="0" smtClean="0"/>
              <a:t>QUO VADITIS, COMMUNITATES PARVULAE…?</a:t>
            </a:r>
            <a:endParaRPr lang="hu-H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7164288" y="188640"/>
            <a:ext cx="1782859" cy="10002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hu-HU" sz="1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V. EURÓPAI PIKNIK</a:t>
            </a:r>
          </a:p>
          <a:p>
            <a:pPr algn="ctr"/>
            <a:r>
              <a:rPr lang="hu-H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5. EUROPEAN PICNIC</a:t>
            </a:r>
          </a:p>
          <a:p>
            <a:pPr algn="ctr"/>
            <a:endParaRPr lang="hu-HU" sz="11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hu-HU" sz="1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2016 MÁJUS 27 - 29</a:t>
            </a:r>
            <a:endParaRPr lang="hu-HU" sz="1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hu-HU" sz="1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FELSŐNYÉK, MAGYARORSZÁG</a:t>
            </a:r>
            <a:endParaRPr lang="hu-HU" sz="1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1475656" y="1484784"/>
            <a:ext cx="5937908" cy="120032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hu-HU" sz="2400" b="1" dirty="0" smtClean="0"/>
              <a:t>QUO VADIS, EUROPA..?</a:t>
            </a:r>
          </a:p>
          <a:p>
            <a:pPr algn="ctr"/>
            <a:endParaRPr lang="hu-HU" sz="2400" b="1" dirty="0"/>
          </a:p>
          <a:p>
            <a:pPr algn="ctr"/>
            <a:r>
              <a:rPr lang="hu-HU" sz="2400" b="1" dirty="0" smtClean="0"/>
              <a:t>QUO VADITIS, COMMUNITATES PARVULAE…?</a:t>
            </a:r>
            <a:endParaRPr lang="hu-HU" sz="2400" b="1" dirty="0"/>
          </a:p>
        </p:txBody>
      </p:sp>
      <p:sp>
        <p:nvSpPr>
          <p:cNvPr id="4" name="Szövegdoboz 3"/>
          <p:cNvSpPr txBox="1"/>
          <p:nvPr/>
        </p:nvSpPr>
        <p:spPr>
          <a:xfrm>
            <a:off x="1979712" y="3068960"/>
            <a:ext cx="5008486" cy="120032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hu-HU" sz="2400" b="1" dirty="0" smtClean="0"/>
              <a:t>MERRE MÉSZ, EURÓPA..?</a:t>
            </a:r>
          </a:p>
          <a:p>
            <a:pPr algn="ctr"/>
            <a:endParaRPr lang="hu-HU" sz="2400" b="1" dirty="0"/>
          </a:p>
          <a:p>
            <a:pPr algn="ctr"/>
            <a:r>
              <a:rPr lang="hu-HU" sz="2400" b="1" dirty="0" smtClean="0"/>
              <a:t>MERRE MENTEK, KISTELEPÜLÉSEK…?</a:t>
            </a:r>
            <a:endParaRPr lang="hu-HU" sz="2400" b="1" dirty="0"/>
          </a:p>
        </p:txBody>
      </p:sp>
      <p:sp>
        <p:nvSpPr>
          <p:cNvPr id="5" name="Szövegdoboz 4"/>
          <p:cNvSpPr txBox="1"/>
          <p:nvPr/>
        </p:nvSpPr>
        <p:spPr>
          <a:xfrm>
            <a:off x="591032" y="4797152"/>
            <a:ext cx="7707173" cy="120032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hu-HU" sz="2400" b="1" dirty="0" smtClean="0"/>
              <a:t>WHERE ARE YOU HEADING FOR, EUROPE..?</a:t>
            </a:r>
          </a:p>
          <a:p>
            <a:pPr algn="ctr"/>
            <a:endParaRPr lang="hu-HU" sz="2400" b="1" dirty="0"/>
          </a:p>
          <a:p>
            <a:pPr algn="ctr"/>
            <a:r>
              <a:rPr lang="hu-HU" sz="2400" b="1" dirty="0" smtClean="0"/>
              <a:t>WHERE ARE YOU HEADING FOR, SMALL COMMUNITIES…?</a:t>
            </a:r>
            <a:endParaRPr lang="hu-H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>
          <a:xfrm>
            <a:off x="7164288" y="188640"/>
            <a:ext cx="1782859" cy="10002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hu-HU" sz="1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V. EURÓPAI PIKNIK</a:t>
            </a:r>
          </a:p>
          <a:p>
            <a:pPr algn="ctr"/>
            <a:r>
              <a:rPr lang="hu-H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5. EUROPEAN PICNIC</a:t>
            </a:r>
          </a:p>
          <a:p>
            <a:pPr algn="ctr"/>
            <a:endParaRPr lang="hu-HU" sz="11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hu-HU" sz="1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2016 MÁJUS 27 - 29</a:t>
            </a:r>
            <a:endParaRPr lang="hu-HU" sz="1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hu-HU" sz="1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FELSŐNYÉK, MAGYARORSZÁG</a:t>
            </a:r>
            <a:endParaRPr lang="hu-HU" sz="1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Téglalap 4"/>
          <p:cNvSpPr/>
          <p:nvPr/>
        </p:nvSpPr>
        <p:spPr>
          <a:xfrm>
            <a:off x="971600" y="3212976"/>
            <a:ext cx="7552645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0070C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TÖBBSEBESSÉGŰ EURÓPA</a:t>
            </a:r>
          </a:p>
          <a:p>
            <a:pPr algn="ctr"/>
            <a:endParaRPr lang="hu-HU" sz="54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  <a:p>
            <a:pPr algn="ctr"/>
            <a:r>
              <a:rPr lang="hu-HU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MULTI-SPEED EUROPE</a:t>
            </a:r>
            <a:endParaRPr lang="hu-HU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1907704" y="1844824"/>
            <a:ext cx="6138027" cy="5232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hu-HU" sz="2800" b="1" dirty="0" smtClean="0">
                <a:latin typeface="Arial Black" pitchFamily="34" charset="0"/>
              </a:rPr>
              <a:t>MILYEN EURÓPÁT AKARUNK?</a:t>
            </a:r>
            <a:endParaRPr lang="hu-HU" sz="2800" b="1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7164288" y="188640"/>
            <a:ext cx="1782859" cy="10002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hu-HU" sz="1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V. EURÓPAI PIKNIK</a:t>
            </a:r>
          </a:p>
          <a:p>
            <a:pPr algn="ctr"/>
            <a:r>
              <a:rPr lang="hu-H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5. EUROPEAN PICNIC</a:t>
            </a:r>
          </a:p>
          <a:p>
            <a:pPr algn="ctr"/>
            <a:endParaRPr lang="hu-HU" sz="11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hu-HU" sz="1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2016 MÁJUS 27 - 29</a:t>
            </a:r>
            <a:endParaRPr lang="hu-HU" sz="1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hu-HU" sz="1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FELSŐNYÉK, MAGYARORSZÁG</a:t>
            </a:r>
            <a:endParaRPr lang="hu-HU" sz="1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0242" name="AutoShape 2" descr="https://upload.wikimedia.org/wikipedia/commons/f/f0/Flag_of_Slovenia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0244" name="AutoShape 4" descr="https://upload.wikimedia.org/wikipedia/commons/f/f0/Flag_of_Slovenia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6" name="Szövegdoboz 5"/>
          <p:cNvSpPr txBox="1"/>
          <p:nvPr/>
        </p:nvSpPr>
        <p:spPr>
          <a:xfrm>
            <a:off x="611560" y="1844824"/>
            <a:ext cx="81203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 smtClean="0"/>
              <a:t>KÉT FEJLŐDÉSI PÁLYA: HARMONIZÁLÁS VAGY KETTÉ- (TÖBBÉ)-SZAKADÁS</a:t>
            </a:r>
            <a:endParaRPr lang="hu-HU" sz="2000" b="1" dirty="0"/>
          </a:p>
        </p:txBody>
      </p:sp>
      <p:sp>
        <p:nvSpPr>
          <p:cNvPr id="7" name="Szövegdoboz 6"/>
          <p:cNvSpPr txBox="1"/>
          <p:nvPr/>
        </p:nvSpPr>
        <p:spPr>
          <a:xfrm>
            <a:off x="683568" y="4437112"/>
            <a:ext cx="79235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 smtClean="0"/>
              <a:t>TWO DEVELOPMENT ROADS: HARMONISATION OR MULTISPEED EUROPE</a:t>
            </a:r>
            <a:endParaRPr lang="hu-H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7164288" y="188640"/>
            <a:ext cx="1782859" cy="10002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hu-HU" sz="1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V. EURÓPAI PIKNIK</a:t>
            </a:r>
          </a:p>
          <a:p>
            <a:pPr algn="ctr"/>
            <a:r>
              <a:rPr lang="hu-H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5. EUROPEAN PICNIC</a:t>
            </a:r>
          </a:p>
          <a:p>
            <a:pPr algn="ctr"/>
            <a:endParaRPr lang="hu-HU" sz="11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hu-HU" sz="1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2016 MÁJUS 27 - 29</a:t>
            </a:r>
            <a:endParaRPr lang="hu-HU" sz="1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hu-HU" sz="1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FELSŐNYÉK, MAGYARORSZÁG</a:t>
            </a:r>
            <a:endParaRPr lang="hu-HU" sz="1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0242" name="AutoShape 2" descr="https://upload.wikimedia.org/wikipedia/commons/f/f0/Flag_of_Slovenia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0244" name="AutoShape 4" descr="https://upload.wikimedia.org/wikipedia/commons/f/f0/Flag_of_Slovenia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6" name="Szövegdoboz 5"/>
          <p:cNvSpPr txBox="1"/>
          <p:nvPr/>
        </p:nvSpPr>
        <p:spPr>
          <a:xfrm>
            <a:off x="611560" y="1844824"/>
            <a:ext cx="784214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 smtClean="0"/>
              <a:t>KÉT FEJLŐDÉSI PÁLYA: HARMONIZÁLÁS VAGY KETTÉ- (TÖBBÉ)-SZAKADÁS</a:t>
            </a:r>
          </a:p>
          <a:p>
            <a:endParaRPr lang="hu-HU" sz="2000" b="1" dirty="0"/>
          </a:p>
          <a:p>
            <a:pPr algn="ctr"/>
            <a:r>
              <a:rPr lang="hu-HU" sz="2000" b="1" dirty="0" smtClean="0"/>
              <a:t>EDDIG: FELZÁRKÓZTATÁS, HARMONIZÁCIÓ</a:t>
            </a:r>
            <a:endParaRPr lang="hu-HU" sz="2000" b="1" dirty="0"/>
          </a:p>
        </p:txBody>
      </p:sp>
      <p:sp>
        <p:nvSpPr>
          <p:cNvPr id="7" name="Szövegdoboz 6"/>
          <p:cNvSpPr txBox="1"/>
          <p:nvPr/>
        </p:nvSpPr>
        <p:spPr>
          <a:xfrm>
            <a:off x="683568" y="4437112"/>
            <a:ext cx="792351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2000" b="1" dirty="0" smtClean="0"/>
              <a:t>TWO DEVELOPMENT ROADS: HARMONISATION OR MULTISPEED EUROPE</a:t>
            </a:r>
          </a:p>
          <a:p>
            <a:pPr algn="ctr"/>
            <a:endParaRPr lang="hu-HU" sz="2000" b="1" dirty="0"/>
          </a:p>
          <a:p>
            <a:pPr algn="ctr"/>
            <a:r>
              <a:rPr lang="hu-HU" sz="2000" b="1" dirty="0" smtClean="0"/>
              <a:t>UP UNTIL NOW: CATCHING UP, HARMONISATION</a:t>
            </a:r>
            <a:endParaRPr lang="hu-H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7164288" y="188640"/>
            <a:ext cx="1782859" cy="10002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hu-HU" sz="1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V. EURÓPAI PIKNIK</a:t>
            </a:r>
          </a:p>
          <a:p>
            <a:pPr algn="ctr"/>
            <a:r>
              <a:rPr lang="hu-H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5. EUROPEAN PICNIC</a:t>
            </a:r>
          </a:p>
          <a:p>
            <a:pPr algn="ctr"/>
            <a:endParaRPr lang="hu-HU" sz="11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hu-HU" sz="1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2016 MÁJUS 27 - 29</a:t>
            </a:r>
            <a:endParaRPr lang="hu-HU" sz="1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hu-HU" sz="1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FELSŐNYÉK, MAGYARORSZÁG</a:t>
            </a:r>
            <a:endParaRPr lang="hu-HU" sz="1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0242" name="AutoShape 2" descr="https://upload.wikimedia.org/wikipedia/commons/f/f0/Flag_of_Slovenia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0244" name="AutoShape 4" descr="https://upload.wikimedia.org/wikipedia/commons/f/f0/Flag_of_Slovenia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6" name="Szövegdoboz 5"/>
          <p:cNvSpPr txBox="1"/>
          <p:nvPr/>
        </p:nvSpPr>
        <p:spPr>
          <a:xfrm>
            <a:off x="611560" y="1844824"/>
            <a:ext cx="8560292" cy="23698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 smtClean="0"/>
              <a:t>KÉT FEJLŐDÉSI PÁLYA: HARMONIZÁLÁS VAGY KETTÉ- (TÖBBÉ)-SZAKADÁS</a:t>
            </a:r>
          </a:p>
          <a:p>
            <a:endParaRPr lang="hu-HU" sz="2000" b="1" dirty="0"/>
          </a:p>
          <a:p>
            <a:pPr algn="ctr"/>
            <a:r>
              <a:rPr lang="hu-HU" sz="2000" b="1" dirty="0" smtClean="0"/>
              <a:t>EDDIG: FELZÁRKÓZTATÁS, HARMONIZÁCIÓ</a:t>
            </a:r>
          </a:p>
          <a:p>
            <a:pPr algn="ctr"/>
            <a:endParaRPr lang="hu-HU" sz="2000" b="1" dirty="0"/>
          </a:p>
          <a:p>
            <a:pPr algn="ctr"/>
            <a:r>
              <a:rPr lang="hu-HU" sz="2000" b="1" dirty="0" smtClean="0"/>
              <a:t>KÖVETKEZMÉNY: A FEJLETTEBBEK FIZETNEK, AZ ELMARADOTTABBAK  KAPNAK</a:t>
            </a:r>
          </a:p>
          <a:p>
            <a:pPr algn="ctr"/>
            <a:endParaRPr lang="hu-HU" sz="2000" b="1" dirty="0"/>
          </a:p>
          <a:p>
            <a:pPr algn="ctr"/>
            <a:r>
              <a:rPr lang="hu-HU" sz="2800" b="1" dirty="0" smtClean="0">
                <a:latin typeface="Arial Black" pitchFamily="34" charset="0"/>
              </a:rPr>
              <a:t>SZOLIDARITÁS</a:t>
            </a:r>
            <a:endParaRPr lang="hu-HU" sz="2800" b="1" dirty="0">
              <a:latin typeface="Arial Black" pitchFamily="34" charset="0"/>
            </a:endParaRPr>
          </a:p>
        </p:txBody>
      </p:sp>
      <p:sp>
        <p:nvSpPr>
          <p:cNvPr id="7" name="Szövegdoboz 6"/>
          <p:cNvSpPr txBox="1"/>
          <p:nvPr/>
        </p:nvSpPr>
        <p:spPr>
          <a:xfrm>
            <a:off x="683568" y="4437112"/>
            <a:ext cx="7923515" cy="29854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2000" b="1" dirty="0" smtClean="0"/>
              <a:t>TWO DEVELOPMENT ROADS: HARMONISATION OR MULTISPEED EUROPE</a:t>
            </a:r>
          </a:p>
          <a:p>
            <a:pPr algn="ctr"/>
            <a:endParaRPr lang="hu-HU" sz="2000" b="1" dirty="0"/>
          </a:p>
          <a:p>
            <a:pPr algn="ctr"/>
            <a:r>
              <a:rPr lang="hu-HU" sz="2000" b="1" dirty="0" smtClean="0"/>
              <a:t>UP UNTIL NOW: CATCHING UP, HARMONISATION</a:t>
            </a:r>
          </a:p>
          <a:p>
            <a:pPr algn="ctr"/>
            <a:endParaRPr lang="hu-HU" sz="2000" b="1" dirty="0"/>
          </a:p>
          <a:p>
            <a:pPr algn="ctr"/>
            <a:r>
              <a:rPr lang="hu-HU" sz="2000" b="1" dirty="0" smtClean="0"/>
              <a:t>CONSEQUENCE: MORE DEVELOPED PAY, LESS DEVELOPED RECEIVE</a:t>
            </a:r>
          </a:p>
          <a:p>
            <a:pPr algn="ctr"/>
            <a:endParaRPr lang="hu-HU" sz="2000" b="1" dirty="0"/>
          </a:p>
          <a:p>
            <a:pPr algn="ctr"/>
            <a:r>
              <a:rPr lang="hu-HU" sz="2800" b="1" dirty="0" smtClean="0">
                <a:latin typeface="Arial Black" pitchFamily="34" charset="0"/>
              </a:rPr>
              <a:t>SOLIDARITY</a:t>
            </a:r>
          </a:p>
          <a:p>
            <a:pPr algn="ctr"/>
            <a:endParaRPr lang="hu-HU" sz="2000" b="1" dirty="0"/>
          </a:p>
          <a:p>
            <a:pPr algn="ctr"/>
            <a:endParaRPr lang="hu-H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7164288" y="188640"/>
            <a:ext cx="1782859" cy="10002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hu-HU" sz="1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V. EURÓPAI PIKNIK</a:t>
            </a:r>
          </a:p>
          <a:p>
            <a:pPr algn="ctr"/>
            <a:r>
              <a:rPr lang="hu-H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5. EUROPEAN PICNIC</a:t>
            </a:r>
          </a:p>
          <a:p>
            <a:pPr algn="ctr"/>
            <a:endParaRPr lang="hu-HU" sz="11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hu-HU" sz="1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2016 MÁJUS 27 - 29</a:t>
            </a:r>
            <a:endParaRPr lang="hu-HU" sz="1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hu-HU" sz="1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FELSŐNYÉK, MAGYARORSZÁG</a:t>
            </a:r>
            <a:endParaRPr lang="hu-HU" sz="1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0242" name="AutoShape 2" descr="https://upload.wikimedia.org/wikipedia/commons/f/f0/Flag_of_Slovenia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0244" name="AutoShape 4" descr="https://upload.wikimedia.org/wikipedia/commons/f/f0/Flag_of_Slovenia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6" name="Szövegdoboz 5"/>
          <p:cNvSpPr txBox="1"/>
          <p:nvPr/>
        </p:nvSpPr>
        <p:spPr>
          <a:xfrm>
            <a:off x="611560" y="1844824"/>
            <a:ext cx="8428462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 smtClean="0"/>
              <a:t>KÉT FEJLŐDÉSI PÁLYA: HARMONIZÁLÁS VAGY KETTÉ- (TÖBBÉ)-SZAKADÁS</a:t>
            </a:r>
          </a:p>
          <a:p>
            <a:endParaRPr lang="hu-HU" sz="2000" b="1" dirty="0"/>
          </a:p>
          <a:p>
            <a:pPr algn="ctr"/>
            <a:r>
              <a:rPr lang="hu-HU" sz="2000" b="1" dirty="0" smtClean="0"/>
              <a:t>EDDIG: FELZÁRKÓZTATÁS, HARMONIZÁCIÓ</a:t>
            </a:r>
          </a:p>
          <a:p>
            <a:pPr algn="ctr"/>
            <a:endParaRPr lang="hu-HU" sz="2000" b="1" dirty="0"/>
          </a:p>
          <a:p>
            <a:pPr algn="ctr"/>
            <a:r>
              <a:rPr lang="hu-HU" sz="2000" b="1" dirty="0" smtClean="0"/>
              <a:t>KÖVETKEZMÉNY: A FEJLETTEBBEK FIZETNEK, AZ ELMARADOTTABBAK  KAPNAK</a:t>
            </a:r>
            <a:endParaRPr lang="hu-HU" sz="2000" b="1" dirty="0"/>
          </a:p>
        </p:txBody>
      </p:sp>
      <p:sp>
        <p:nvSpPr>
          <p:cNvPr id="7" name="Szövegdoboz 6"/>
          <p:cNvSpPr txBox="1"/>
          <p:nvPr/>
        </p:nvSpPr>
        <p:spPr>
          <a:xfrm>
            <a:off x="683568" y="4437112"/>
            <a:ext cx="7923515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2000" b="1" dirty="0" smtClean="0"/>
              <a:t>TWO DEVELOPMENT ROADS: HARMONISATION OR MULTISPEED EUROPE</a:t>
            </a:r>
          </a:p>
          <a:p>
            <a:pPr algn="ctr"/>
            <a:endParaRPr lang="hu-HU" sz="2000" b="1" dirty="0"/>
          </a:p>
          <a:p>
            <a:pPr algn="ctr"/>
            <a:r>
              <a:rPr lang="hu-HU" sz="2000" b="1" dirty="0" smtClean="0"/>
              <a:t>UP UNTIL NOW: CATCHING UP, HARMONISATION</a:t>
            </a:r>
          </a:p>
          <a:p>
            <a:pPr algn="ctr"/>
            <a:endParaRPr lang="hu-HU" sz="2000" b="1" dirty="0"/>
          </a:p>
          <a:p>
            <a:pPr algn="ctr"/>
            <a:r>
              <a:rPr lang="hu-HU" sz="2000" b="1" dirty="0" smtClean="0"/>
              <a:t>CONSEQUENCE: MORE DEVELOPED PAY, LESS DEVELOPED RECEIVE</a:t>
            </a:r>
          </a:p>
          <a:p>
            <a:pPr algn="ctr"/>
            <a:endParaRPr lang="hu-HU" sz="2000" b="1" dirty="0"/>
          </a:p>
          <a:p>
            <a:pPr algn="ctr"/>
            <a:endParaRPr lang="hu-H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7164288" y="188640"/>
            <a:ext cx="1782859" cy="10002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hu-HU" sz="1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V. EURÓPAI PIKNIK</a:t>
            </a:r>
          </a:p>
          <a:p>
            <a:pPr algn="ctr"/>
            <a:r>
              <a:rPr lang="hu-H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5. EUROPEAN PICNIC</a:t>
            </a:r>
          </a:p>
          <a:p>
            <a:pPr algn="ctr"/>
            <a:endParaRPr lang="hu-HU" sz="11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hu-HU" sz="1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2016 MÁJUS 27 - 29</a:t>
            </a:r>
            <a:endParaRPr lang="hu-HU" sz="1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hu-HU" sz="1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FELSŐNYÉK, MAGYARORSZÁG</a:t>
            </a:r>
            <a:endParaRPr lang="hu-HU" sz="1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899592" y="1700808"/>
            <a:ext cx="7202677" cy="46166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hu-HU" sz="2400" b="1" dirty="0" smtClean="0">
                <a:latin typeface="Arial Black" pitchFamily="34" charset="0"/>
              </a:rPr>
              <a:t>AKARUNK SZOLIDARITÁST VAGY NEM..?!</a:t>
            </a:r>
            <a:endParaRPr lang="hu-HU" sz="2400" b="1" dirty="0">
              <a:latin typeface="Arial Black" pitchFamily="34" charset="0"/>
            </a:endParaRPr>
          </a:p>
        </p:txBody>
      </p:sp>
      <p:sp>
        <p:nvSpPr>
          <p:cNvPr id="4" name="Szövegdoboz 3"/>
          <p:cNvSpPr txBox="1"/>
          <p:nvPr/>
        </p:nvSpPr>
        <p:spPr>
          <a:xfrm>
            <a:off x="1331640" y="4149080"/>
            <a:ext cx="6660478" cy="46166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hu-HU" sz="2400" b="1" dirty="0" smtClean="0">
                <a:latin typeface="Arial Black" pitchFamily="34" charset="0"/>
              </a:rPr>
              <a:t>DO WE WANT SOLIDARITY OR NOT…?!</a:t>
            </a:r>
            <a:endParaRPr lang="hu-HU" sz="2400" b="1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7164288" y="188640"/>
            <a:ext cx="1782859" cy="10002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hu-HU" sz="1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V. EURÓPAI PIKNIK</a:t>
            </a:r>
          </a:p>
          <a:p>
            <a:pPr algn="ctr"/>
            <a:r>
              <a:rPr lang="hu-H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5. EUROPEAN PICNIC</a:t>
            </a:r>
          </a:p>
          <a:p>
            <a:pPr algn="ctr"/>
            <a:endParaRPr lang="hu-HU" sz="11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hu-HU" sz="1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2016 MÁJUS 27 - 29</a:t>
            </a:r>
            <a:endParaRPr lang="hu-HU" sz="1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hu-HU" sz="1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FELSŐNYÉK, MAGYARORSZÁG</a:t>
            </a:r>
            <a:endParaRPr lang="hu-HU" sz="1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899592" y="1700808"/>
            <a:ext cx="7202677" cy="46166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hu-HU" sz="2400" b="1" dirty="0" smtClean="0">
                <a:latin typeface="Arial Black" pitchFamily="34" charset="0"/>
              </a:rPr>
              <a:t>AKARUNK SZOLIDARITÁST VAGY NEM..?!</a:t>
            </a:r>
            <a:endParaRPr lang="hu-HU" sz="2400" b="1" dirty="0">
              <a:latin typeface="Arial Black" pitchFamily="34" charset="0"/>
            </a:endParaRPr>
          </a:p>
        </p:txBody>
      </p:sp>
      <p:sp>
        <p:nvSpPr>
          <p:cNvPr id="4" name="Szövegdoboz 3"/>
          <p:cNvSpPr txBox="1"/>
          <p:nvPr/>
        </p:nvSpPr>
        <p:spPr>
          <a:xfrm>
            <a:off x="1331640" y="4149080"/>
            <a:ext cx="6660478" cy="46166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hu-HU" sz="2400" b="1" dirty="0" smtClean="0">
                <a:latin typeface="Arial Black" pitchFamily="34" charset="0"/>
              </a:rPr>
              <a:t>DO WE WANT SOLIDARITY OR NOT…?!</a:t>
            </a:r>
            <a:endParaRPr lang="hu-HU" sz="2400" b="1" dirty="0">
              <a:latin typeface="Arial Black" pitchFamily="34" charset="0"/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2123728" y="2492896"/>
            <a:ext cx="49091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 smtClean="0"/>
              <a:t>NINCS SZELEKTÍV, EGYIRÁNYÚ SZOLIDARITÁS</a:t>
            </a:r>
            <a:endParaRPr lang="hu-HU" sz="2000" b="1" dirty="0"/>
          </a:p>
        </p:txBody>
      </p:sp>
      <p:sp>
        <p:nvSpPr>
          <p:cNvPr id="6" name="Szövegdoboz 5"/>
          <p:cNvSpPr txBox="1"/>
          <p:nvPr/>
        </p:nvSpPr>
        <p:spPr>
          <a:xfrm>
            <a:off x="1979712" y="4941168"/>
            <a:ext cx="52497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 smtClean="0"/>
              <a:t>THERE IS NO SELECTIVE, ONE-WAY SOLIDARITY</a:t>
            </a:r>
            <a:endParaRPr lang="hu-H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7164288" y="188640"/>
            <a:ext cx="1782859" cy="10002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hu-HU" sz="1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V. EURÓPAI PIKNIK</a:t>
            </a:r>
          </a:p>
          <a:p>
            <a:pPr algn="ctr"/>
            <a:r>
              <a:rPr lang="hu-H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5. EUROPEAN PICNIC</a:t>
            </a:r>
          </a:p>
          <a:p>
            <a:pPr algn="ctr"/>
            <a:endParaRPr lang="hu-HU" sz="11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hu-HU" sz="1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2016 MÁJUS 27 - 29</a:t>
            </a:r>
            <a:endParaRPr lang="hu-HU" sz="1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hu-HU" sz="1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FELSŐNYÉK, MAGYARORSZÁG</a:t>
            </a:r>
            <a:endParaRPr lang="hu-HU" sz="1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899592" y="1700808"/>
            <a:ext cx="7202677" cy="46166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hu-HU" sz="2400" b="1" dirty="0" smtClean="0">
                <a:latin typeface="Arial Black" pitchFamily="34" charset="0"/>
              </a:rPr>
              <a:t>AKARUNK SZOLIDARITÁST VAGY NEM..?!</a:t>
            </a:r>
            <a:endParaRPr lang="hu-HU" sz="2400" b="1" dirty="0">
              <a:latin typeface="Arial Black" pitchFamily="34" charset="0"/>
            </a:endParaRPr>
          </a:p>
        </p:txBody>
      </p:sp>
      <p:sp>
        <p:nvSpPr>
          <p:cNvPr id="4" name="Szövegdoboz 3"/>
          <p:cNvSpPr txBox="1"/>
          <p:nvPr/>
        </p:nvSpPr>
        <p:spPr>
          <a:xfrm>
            <a:off x="1331640" y="4149080"/>
            <a:ext cx="6660478" cy="46166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hu-HU" sz="2400" b="1" dirty="0" smtClean="0">
                <a:latin typeface="Arial Black" pitchFamily="34" charset="0"/>
              </a:rPr>
              <a:t>DO WE WANT SOLIDARITY OR NOT…?!</a:t>
            </a:r>
            <a:endParaRPr lang="hu-HU" sz="2400" b="1" dirty="0">
              <a:latin typeface="Arial Black" pitchFamily="34" charset="0"/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2123728" y="2492896"/>
            <a:ext cx="49091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 smtClean="0"/>
              <a:t>NINCS SZELEKTÍV, EGYIRÁNYÚ SZOLIDARITÁS</a:t>
            </a:r>
            <a:endParaRPr lang="hu-HU" sz="2000" b="1" dirty="0"/>
          </a:p>
        </p:txBody>
      </p:sp>
      <p:sp>
        <p:nvSpPr>
          <p:cNvPr id="6" name="Szövegdoboz 5"/>
          <p:cNvSpPr txBox="1"/>
          <p:nvPr/>
        </p:nvSpPr>
        <p:spPr>
          <a:xfrm>
            <a:off x="1979712" y="4941168"/>
            <a:ext cx="52497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 smtClean="0"/>
              <a:t>THERE IS NO SELECTIVE, ONE-WAY SOLIDARITY</a:t>
            </a:r>
            <a:endParaRPr lang="hu-HU" sz="2000" b="1" dirty="0"/>
          </a:p>
        </p:txBody>
      </p:sp>
      <p:sp>
        <p:nvSpPr>
          <p:cNvPr id="7" name="Szövegdoboz 6"/>
          <p:cNvSpPr txBox="1"/>
          <p:nvPr/>
        </p:nvSpPr>
        <p:spPr>
          <a:xfrm>
            <a:off x="1259632" y="3140968"/>
            <a:ext cx="69043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b="1" dirty="0" smtClean="0"/>
              <a:t>NINCS SZOLIDARITÁS          TÖBBSEBESSÉGES EURÓPA</a:t>
            </a:r>
            <a:endParaRPr lang="hu-HU" sz="2400" b="1" dirty="0"/>
          </a:p>
        </p:txBody>
      </p:sp>
      <p:sp>
        <p:nvSpPr>
          <p:cNvPr id="8" name="Jobbra nyíl 7"/>
          <p:cNvSpPr/>
          <p:nvPr/>
        </p:nvSpPr>
        <p:spPr>
          <a:xfrm>
            <a:off x="4211960" y="3212976"/>
            <a:ext cx="36004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Szövegdoboz 8"/>
          <p:cNvSpPr txBox="1"/>
          <p:nvPr/>
        </p:nvSpPr>
        <p:spPr>
          <a:xfrm>
            <a:off x="1619672" y="5589240"/>
            <a:ext cx="55876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b="1" dirty="0" smtClean="0"/>
              <a:t>NO SOLIDARITY         MULTISPEED  EUROPE</a:t>
            </a:r>
            <a:endParaRPr lang="hu-HU" sz="2400" b="1" dirty="0"/>
          </a:p>
        </p:txBody>
      </p:sp>
      <p:sp>
        <p:nvSpPr>
          <p:cNvPr id="10" name="Jobbra nyíl 9"/>
          <p:cNvSpPr/>
          <p:nvPr/>
        </p:nvSpPr>
        <p:spPr>
          <a:xfrm>
            <a:off x="3779912" y="5661248"/>
            <a:ext cx="36004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454</Words>
  <Application>Microsoft Office PowerPoint</Application>
  <PresentationFormat>Diavetítés a képernyőre (4:3 oldalarány)</PresentationFormat>
  <Paragraphs>115</Paragraphs>
  <Slides>11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11</vt:i4>
      </vt:variant>
    </vt:vector>
  </HeadingPairs>
  <TitlesOfParts>
    <vt:vector size="12" baseType="lpstr">
      <vt:lpstr>Office-téma</vt:lpstr>
      <vt:lpstr>1. dia</vt:lpstr>
      <vt:lpstr>2. dia</vt:lpstr>
      <vt:lpstr>3. dia</vt:lpstr>
      <vt:lpstr>4. dia</vt:lpstr>
      <vt:lpstr>5. dia</vt:lpstr>
      <vt:lpstr>6. dia</vt:lpstr>
      <vt:lpstr>7. dia</vt:lpstr>
      <vt:lpstr>8. dia</vt:lpstr>
      <vt:lpstr>9. dia</vt:lpstr>
      <vt:lpstr>10. dia</vt:lpstr>
      <vt:lpstr>11. dia</vt:lpstr>
    </vt:vector>
  </TitlesOfParts>
  <Company>-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Balogh Béla</dc:creator>
  <cp:lastModifiedBy>Balogh Béla</cp:lastModifiedBy>
  <cp:revision>1</cp:revision>
  <dcterms:created xsi:type="dcterms:W3CDTF">2016-05-26T12:11:41Z</dcterms:created>
  <dcterms:modified xsi:type="dcterms:W3CDTF">2016-05-29T15:42:01Z</dcterms:modified>
</cp:coreProperties>
</file>