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1702C-7BF6-4C9A-AD20-0F4914083FFB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CAA32-9250-4DFA-B92F-F622821E5ECF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E0813-1C3F-4ECD-8B80-4CF6917D5A35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29A2-4A4F-443D-BEC5-BD9E9A81F67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E0813-1C3F-4ECD-8B80-4CF6917D5A35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29A2-4A4F-443D-BEC5-BD9E9A81F67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E0813-1C3F-4ECD-8B80-4CF6917D5A35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29A2-4A4F-443D-BEC5-BD9E9A81F67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E0813-1C3F-4ECD-8B80-4CF6917D5A35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29A2-4A4F-443D-BEC5-BD9E9A81F67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E0813-1C3F-4ECD-8B80-4CF6917D5A35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29A2-4A4F-443D-BEC5-BD9E9A81F67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E0813-1C3F-4ECD-8B80-4CF6917D5A35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29A2-4A4F-443D-BEC5-BD9E9A81F67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E0813-1C3F-4ECD-8B80-4CF6917D5A35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29A2-4A4F-443D-BEC5-BD9E9A81F67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E0813-1C3F-4ECD-8B80-4CF6917D5A35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29A2-4A4F-443D-BEC5-BD9E9A81F67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E0813-1C3F-4ECD-8B80-4CF6917D5A35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29A2-4A4F-443D-BEC5-BD9E9A81F67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E0813-1C3F-4ECD-8B80-4CF6917D5A35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29A2-4A4F-443D-BEC5-BD9E9A81F67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E0813-1C3F-4ECD-8B80-4CF6917D5A35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29A2-4A4F-443D-BEC5-BD9E9A81F67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E0813-1C3F-4ECD-8B80-4CF6917D5A35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929A2-4A4F-443D-BEC5-BD9E9A81F67B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0" name="AutoShape 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2" name="AutoShape 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4" name="AutoShape 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6" name="AutoShape 1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8" name="AutoShape 1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0" name="AutoShape 1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2" name="AutoShape 1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4" name="AutoShape 1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6" name="AutoShape 2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8" name="AutoShape 2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0" name="AutoShape 2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2" name="AutoShape 2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4" name="AutoShape 2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6" name="AutoShape 3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8" name="AutoShape 3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0" name="AutoShape 3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2" name="AutoShape 3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4" name="AutoShape 3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6" name="AutoShape 4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8" name="AutoShape 4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0" name="AutoShape 4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2" name="AutoShape 4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4" name="AutoShape 4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6" name="AutoShape 5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8" name="AutoShape 5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0" name="AutoShape 5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2" name="AutoShape 5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4" name="AutoShape 5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6" name="AutoShape 6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8" name="AutoShape 6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0" name="AutoShape 6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2" name="AutoShape 66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4" name="AutoShape 68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6" name="AutoShape 7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8" name="AutoShape 7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0" name="AutoShape 7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2" name="AutoShape 76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4" name="AutoShape 78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6" name="AutoShape 8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8" name="AutoShape 8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0" name="AutoShape 8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2" name="AutoShape 86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4" name="AutoShape 88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6" name="AutoShape 9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8" name="AutoShape 9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30" name="AutoShape 9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32" name="AutoShape 96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34" name="AutoShape 98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36" name="AutoShape 10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54" name="Picture 6" descr="https://upload.wikimedia.org/wikipedia/commons/thumb/f/f0/Flag_of_Slovenia.svg/1200px-Flag_of_Slovenia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5805264"/>
            <a:ext cx="1023272" cy="64807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38" name="Picture 102" descr="https://upload.wikimedia.org/wikipedia/commons/thumb/e/e6/Flag_of_Slovakia.svg/900px-Flag_of_Slovakia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5805264"/>
            <a:ext cx="1008112" cy="6720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0" name="Picture 104" descr="https://upload.wikimedia.org/wikipedia/commons/thumb/f/ff/Flag_of_Serbia.svg/1280px-Flag_of_Serbia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5805264"/>
            <a:ext cx="1008112" cy="67181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2" name="Picture 106" descr="https://upload.wikimedia.org/wikipedia/commons/thumb/7/73/Flag_of_Romania.svg/600px-Flag_of_Romania.sv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84368" y="5805264"/>
            <a:ext cx="972109" cy="64807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4" name="Picture 108" descr="https://upload.wikimedia.org/wikipedia/commons/thumb/1/1b/Flag_of_Croatia.svg/1200px-Flag_of_Croatia.sv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5805264"/>
            <a:ext cx="1008112" cy="7200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6" name="Picture 110" descr="https://upload.wikimedia.org/wikipedia/en/thumb/b/ba/Flag_of_Germany.svg/1000px-Flag_of_Germany.svg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39752" y="5805264"/>
            <a:ext cx="992560" cy="7200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8" name="Picture 112" descr="https://upload.wikimedia.org/wikipedia/commons/thumb/c/cb/Flag_of_the_Czech_Republic.svg/900px-Flag_of_the_Czech_Republic.svg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59632" y="5805264"/>
            <a:ext cx="936104" cy="7200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50" name="Picture 114" descr="https://upload.wikimedia.org/wikipedia/en/thumb/0/03/Flag_of_Italy.svg/1280px-Flag_of_Italy.svg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19872" y="5805264"/>
            <a:ext cx="1044158" cy="69583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52" name="Picture 116" descr="https://upload.wikimedia.org/wikipedia/commons/thumb/c/c1/Flag_of_Hungary.svg/1200px-Flag_of_Hungary.sv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95936" y="188640"/>
            <a:ext cx="1440160" cy="720080"/>
          </a:xfrm>
          <a:prstGeom prst="rect">
            <a:avLst/>
          </a:prstGeom>
          <a:noFill/>
        </p:spPr>
      </p:pic>
      <p:sp>
        <p:nvSpPr>
          <p:cNvPr id="62" name="Téglalap 61"/>
          <p:cNvSpPr/>
          <p:nvPr/>
        </p:nvSpPr>
        <p:spPr>
          <a:xfrm>
            <a:off x="395536" y="1052737"/>
            <a:ext cx="7848873" cy="44935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6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83855" y="1700808"/>
            <a:ext cx="8960145" cy="59093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SZABAD MOZGÁS – </a:t>
            </a:r>
          </a:p>
          <a:p>
            <a:pPr algn="ctr"/>
            <a:r>
              <a:rPr lang="hu-H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MUNKANÉLKÜLISÉG – </a:t>
            </a:r>
          </a:p>
          <a:p>
            <a:pPr algn="ctr"/>
            <a:r>
              <a:rPr lang="hu-H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MENEKÜLTEK</a:t>
            </a:r>
          </a:p>
          <a:p>
            <a:pPr algn="ctr"/>
            <a:r>
              <a:rPr lang="hu-H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FREE MOVEMENT – JOBLESS – </a:t>
            </a:r>
          </a:p>
          <a:p>
            <a:pPr algn="ctr"/>
            <a:r>
              <a:rPr lang="hu-H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REFUGEES</a:t>
            </a:r>
          </a:p>
          <a:p>
            <a:pPr algn="ctr"/>
            <a:endParaRPr lang="hu-H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endParaRPr lang="hu-H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51520" y="620688"/>
            <a:ext cx="6951198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>
                <a:latin typeface="Arial Black" pitchFamily="34" charset="0"/>
              </a:rPr>
              <a:t>MILYEN EURÓPÁT AKARUNK?</a:t>
            </a:r>
          </a:p>
          <a:p>
            <a:pPr algn="ctr"/>
            <a:r>
              <a:rPr lang="hu-HU" sz="2400" b="1" dirty="0" smtClean="0">
                <a:latin typeface="Arial Black" pitchFamily="34" charset="0"/>
              </a:rPr>
              <a:t>WHAT KIND OF EUROPE DO WE WANT..?</a:t>
            </a:r>
            <a:endParaRPr lang="hu-HU" sz="2400" b="1" dirty="0">
              <a:latin typeface="Arial Black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347864" y="6093296"/>
            <a:ext cx="244785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err="1" smtClean="0"/>
              <a:t>Discussion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results</a:t>
            </a:r>
            <a:endParaRPr lang="hu-H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843808" y="908720"/>
            <a:ext cx="303640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menekültek - </a:t>
            </a:r>
            <a:r>
              <a:rPr lang="hu-HU" sz="2400" b="1" dirty="0" err="1" smtClean="0"/>
              <a:t>refugees</a:t>
            </a:r>
            <a:endParaRPr lang="hu-HU" sz="2400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603457" y="1628800"/>
            <a:ext cx="854054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a helyzet nincs megoldva, Törökország zsarolhatja az EU-t és zsarolja is</a:t>
            </a:r>
          </a:p>
          <a:p>
            <a:pPr>
              <a:buFont typeface="Arial" pitchFamily="34" charset="0"/>
              <a:buChar char="•"/>
            </a:pPr>
            <a:endParaRPr lang="hu-HU" sz="2000" b="1" dirty="0"/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Törökország embertelen módszerekkel tartja vissza a menekülteket – ez az</a:t>
            </a:r>
          </a:p>
          <a:p>
            <a:r>
              <a:rPr lang="hu-HU" sz="2000" b="1" dirty="0"/>
              <a:t> </a:t>
            </a:r>
            <a:r>
              <a:rPr lang="hu-HU" sz="2000" b="1" dirty="0" smtClean="0"/>
              <a:t>  EU – </a:t>
            </a:r>
            <a:r>
              <a:rPr lang="hu-HU" sz="2000" b="1" dirty="0" err="1" smtClean="0"/>
              <a:t>ra</a:t>
            </a:r>
            <a:r>
              <a:rPr lang="hu-HU" sz="2000" b="1" dirty="0" smtClean="0"/>
              <a:t> is rossz fényt vet;</a:t>
            </a:r>
          </a:p>
          <a:p>
            <a:endParaRPr lang="hu-HU" sz="2000" b="1" dirty="0"/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a helyzet megoldása csak a határok hatékony védelme lehet.</a:t>
            </a:r>
          </a:p>
          <a:p>
            <a:endParaRPr lang="hu-HU" sz="2000" b="1" dirty="0" smtClean="0"/>
          </a:p>
          <a:p>
            <a:endParaRPr lang="hu-HU" sz="2000" b="1" dirty="0"/>
          </a:p>
          <a:p>
            <a:pPr>
              <a:buFont typeface="Arial" pitchFamily="34" charset="0"/>
              <a:buChar char="•"/>
            </a:pPr>
            <a:endParaRPr lang="hu-HU" sz="2000" b="1" dirty="0" smtClean="0"/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The </a:t>
            </a:r>
            <a:r>
              <a:rPr lang="hu-HU" sz="2000" b="1" dirty="0" err="1" smtClean="0"/>
              <a:t>problem</a:t>
            </a:r>
            <a:r>
              <a:rPr lang="hu-HU" sz="2000" b="1" dirty="0" smtClean="0"/>
              <a:t> is </a:t>
            </a:r>
            <a:r>
              <a:rPr lang="hu-HU" sz="2000" b="1" dirty="0" err="1" smtClean="0"/>
              <a:t>not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sold</a:t>
            </a:r>
            <a:r>
              <a:rPr lang="hu-HU" sz="2000" b="1" dirty="0" smtClean="0"/>
              <a:t>; </a:t>
            </a:r>
            <a:r>
              <a:rPr lang="hu-HU" sz="2000" b="1" dirty="0" err="1" smtClean="0"/>
              <a:t>Turkey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can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blackmail</a:t>
            </a:r>
            <a:r>
              <a:rPr lang="hu-HU" sz="2000" b="1" dirty="0" smtClean="0"/>
              <a:t> EU and </a:t>
            </a:r>
            <a:r>
              <a:rPr lang="hu-HU" sz="2000" b="1" dirty="0" err="1" smtClean="0"/>
              <a:t>they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do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it</a:t>
            </a:r>
            <a:r>
              <a:rPr lang="hu-HU" sz="2000" b="1" dirty="0" smtClean="0"/>
              <a:t>;</a:t>
            </a:r>
          </a:p>
          <a:p>
            <a:pPr>
              <a:buFont typeface="Arial" pitchFamily="34" charset="0"/>
              <a:buChar char="•"/>
            </a:pPr>
            <a:endParaRPr lang="hu-HU" sz="2000" b="1" dirty="0"/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</a:t>
            </a:r>
            <a:r>
              <a:rPr lang="hu-HU" sz="2000" b="1" dirty="0" err="1" smtClean="0"/>
              <a:t>Turkey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holds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the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refugees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with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inhuman</a:t>
            </a:r>
            <a:r>
              <a:rPr lang="hu-HU" sz="2000" b="1" dirty="0" smtClean="0"/>
              <a:t>, </a:t>
            </a:r>
            <a:r>
              <a:rPr lang="hu-HU" sz="2000" b="1" dirty="0" err="1" smtClean="0"/>
              <a:t>brutal</a:t>
            </a:r>
            <a:r>
              <a:rPr lang="hu-HU" sz="2000" b="1" dirty="0" smtClean="0"/>
              <a:t>  </a:t>
            </a:r>
            <a:r>
              <a:rPr lang="hu-HU" sz="2000" b="1" dirty="0" err="1" smtClean="0"/>
              <a:t>methods</a:t>
            </a:r>
            <a:r>
              <a:rPr lang="hu-HU" sz="2000" b="1" dirty="0" smtClean="0"/>
              <a:t> – </a:t>
            </a:r>
            <a:r>
              <a:rPr lang="hu-HU" sz="2000" b="1" dirty="0" err="1" smtClean="0"/>
              <a:t>it</a:t>
            </a:r>
            <a:r>
              <a:rPr lang="hu-HU" sz="2000" b="1" dirty="0" smtClean="0"/>
              <a:t> is a </a:t>
            </a:r>
            <a:r>
              <a:rPr lang="hu-HU" sz="2000" b="1" dirty="0" err="1" smtClean="0"/>
              <a:t>shame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also</a:t>
            </a:r>
            <a:r>
              <a:rPr lang="hu-HU" sz="2000" b="1" dirty="0" smtClean="0"/>
              <a:t> </a:t>
            </a:r>
          </a:p>
          <a:p>
            <a:r>
              <a:rPr lang="hu-HU" sz="2000" b="1" dirty="0"/>
              <a:t> </a:t>
            </a:r>
            <a:r>
              <a:rPr lang="hu-HU" sz="2000" b="1" dirty="0" smtClean="0"/>
              <a:t>  </a:t>
            </a:r>
            <a:r>
              <a:rPr lang="hu-HU" sz="2000" b="1" dirty="0" err="1" smtClean="0"/>
              <a:t>for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the</a:t>
            </a:r>
            <a:r>
              <a:rPr lang="hu-HU" sz="2000" b="1" dirty="0" smtClean="0"/>
              <a:t> EU </a:t>
            </a:r>
            <a:r>
              <a:rPr lang="hu-HU" sz="2000" b="1" dirty="0" err="1" smtClean="0"/>
              <a:t>too</a:t>
            </a:r>
            <a:r>
              <a:rPr lang="hu-HU" sz="2000" b="1" dirty="0" smtClean="0"/>
              <a:t>;</a:t>
            </a:r>
          </a:p>
          <a:p>
            <a:endParaRPr lang="hu-HU" sz="2000" b="1" dirty="0"/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</a:t>
            </a:r>
            <a:r>
              <a:rPr lang="hu-HU" sz="2000" b="1" dirty="0" err="1" smtClean="0"/>
              <a:t>the</a:t>
            </a:r>
            <a:r>
              <a:rPr lang="hu-HU" sz="2000" b="1" dirty="0" smtClean="0"/>
              <a:t> right </a:t>
            </a:r>
            <a:r>
              <a:rPr lang="hu-HU" sz="2000" b="1" dirty="0" err="1" smtClean="0"/>
              <a:t>solution</a:t>
            </a:r>
            <a:r>
              <a:rPr lang="hu-HU" sz="2000" b="1" dirty="0" smtClean="0"/>
              <a:t> is </a:t>
            </a:r>
            <a:r>
              <a:rPr lang="hu-HU" sz="2000" b="1" dirty="0" err="1" smtClean="0"/>
              <a:t>the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effective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protection</a:t>
            </a:r>
            <a:r>
              <a:rPr lang="hu-HU" sz="2000" b="1" dirty="0" smtClean="0"/>
              <a:t> of </a:t>
            </a:r>
            <a:r>
              <a:rPr lang="hu-HU" sz="2000" b="1" dirty="0" err="1" smtClean="0"/>
              <a:t>the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borders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of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the</a:t>
            </a:r>
            <a:r>
              <a:rPr lang="hu-HU" sz="2000" b="1" dirty="0" smtClean="0"/>
              <a:t> EU.</a:t>
            </a:r>
            <a:endParaRPr lang="hu-HU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0" y="4293096"/>
            <a:ext cx="910768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 </a:t>
            </a:r>
            <a:r>
              <a:rPr lang="hu-HU" sz="2000" b="1" dirty="0" err="1" smtClean="0"/>
              <a:t>for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humanitarian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reasons</a:t>
            </a:r>
            <a:r>
              <a:rPr lang="hu-HU" sz="2000" b="1" dirty="0" smtClean="0"/>
              <a:t>, </a:t>
            </a:r>
            <a:r>
              <a:rPr lang="hu-HU" sz="2000" b="1" dirty="0" err="1" smtClean="0"/>
              <a:t>refugees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should</a:t>
            </a:r>
            <a:r>
              <a:rPr lang="hu-HU" sz="2000" b="1" dirty="0" smtClean="0"/>
              <a:t> be </a:t>
            </a:r>
            <a:r>
              <a:rPr lang="hu-HU" sz="2000" b="1" dirty="0" err="1" smtClean="0"/>
              <a:t>accepted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but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it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does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not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mean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they</a:t>
            </a:r>
            <a:r>
              <a:rPr lang="hu-HU" sz="2000" b="1" dirty="0" smtClean="0"/>
              <a:t> </a:t>
            </a:r>
          </a:p>
          <a:p>
            <a:r>
              <a:rPr lang="hu-HU" sz="2000" b="1" dirty="0"/>
              <a:t> </a:t>
            </a:r>
            <a:r>
              <a:rPr lang="hu-HU" sz="2000" b="1" dirty="0" smtClean="0"/>
              <a:t>   </a:t>
            </a:r>
            <a:r>
              <a:rPr lang="hu-HU" sz="2000" b="1" dirty="0" err="1" smtClean="0"/>
              <a:t>can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move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where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they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wish</a:t>
            </a:r>
            <a:r>
              <a:rPr lang="hu-HU" sz="2000" b="1" dirty="0" smtClean="0"/>
              <a:t>. (</a:t>
            </a:r>
            <a:r>
              <a:rPr lang="hu-HU" sz="2000" b="1" dirty="0" err="1" smtClean="0"/>
              <a:t>German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solution</a:t>
            </a:r>
            <a:r>
              <a:rPr lang="hu-HU" sz="2000" b="1" dirty="0" smtClean="0"/>
              <a:t> is </a:t>
            </a:r>
            <a:r>
              <a:rPr lang="hu-HU" sz="2000" b="1" dirty="0" err="1" smtClean="0"/>
              <a:t>supported</a:t>
            </a:r>
            <a:r>
              <a:rPr lang="hu-HU" sz="2000" b="1" dirty="0" smtClean="0"/>
              <a:t>: </a:t>
            </a:r>
            <a:r>
              <a:rPr lang="hu-HU" sz="2000" b="1" dirty="0" err="1" smtClean="0"/>
              <a:t>refugees</a:t>
            </a:r>
            <a:r>
              <a:rPr lang="hu-HU" sz="2000" b="1" dirty="0" smtClean="0"/>
              <a:t> must </a:t>
            </a:r>
            <a:r>
              <a:rPr lang="hu-HU" sz="2000" b="1" dirty="0" err="1" smtClean="0"/>
              <a:t>live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in</a:t>
            </a:r>
            <a:r>
              <a:rPr lang="hu-HU" sz="2000" b="1" dirty="0" smtClean="0"/>
              <a:t> </a:t>
            </a:r>
          </a:p>
          <a:p>
            <a:r>
              <a:rPr lang="hu-HU" sz="2000" b="1" dirty="0"/>
              <a:t> </a:t>
            </a:r>
            <a:r>
              <a:rPr lang="hu-HU" sz="2000" b="1" dirty="0" smtClean="0"/>
              <a:t>   </a:t>
            </a:r>
            <a:r>
              <a:rPr lang="hu-HU" sz="2000" b="1" dirty="0" err="1" smtClean="0"/>
              <a:t>the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place</a:t>
            </a:r>
            <a:r>
              <a:rPr lang="hu-HU" sz="2000" b="1" dirty="0" smtClean="0"/>
              <a:t>  </a:t>
            </a:r>
            <a:r>
              <a:rPr lang="hu-HU" sz="2000" b="1" dirty="0" err="1" smtClean="0"/>
              <a:t>that</a:t>
            </a:r>
            <a:r>
              <a:rPr lang="hu-HU" sz="2000" b="1" dirty="0" smtClean="0"/>
              <a:t> is </a:t>
            </a:r>
            <a:r>
              <a:rPr lang="hu-HU" sz="2000" b="1" dirty="0" err="1" smtClean="0"/>
              <a:t>designated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them</a:t>
            </a:r>
            <a:r>
              <a:rPr lang="hu-HU" sz="2000" b="1" dirty="0" smtClean="0"/>
              <a:t>) </a:t>
            </a:r>
          </a:p>
          <a:p>
            <a:endParaRPr lang="hu-HU" sz="2000" b="1" dirty="0"/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</a:t>
            </a:r>
            <a:r>
              <a:rPr lang="hu-HU" sz="2000" b="1" dirty="0" err="1" smtClean="0"/>
              <a:t>refugees</a:t>
            </a:r>
            <a:r>
              <a:rPr lang="hu-HU" sz="2000" b="1" dirty="0" smtClean="0"/>
              <a:t> must be </a:t>
            </a:r>
            <a:r>
              <a:rPr lang="hu-HU" sz="2000" b="1" dirty="0" err="1" smtClean="0"/>
              <a:t>helped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blend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in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in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the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receiving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community</a:t>
            </a:r>
            <a:endParaRPr lang="hu-HU" sz="2000" b="1" dirty="0" smtClean="0"/>
          </a:p>
          <a:p>
            <a:pPr>
              <a:buFont typeface="Arial" pitchFamily="34" charset="0"/>
              <a:buChar char="•"/>
            </a:pPr>
            <a:endParaRPr lang="hu-HU" sz="2000" b="1" dirty="0"/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</a:t>
            </a:r>
            <a:r>
              <a:rPr lang="hu-HU" sz="2000" b="1" dirty="0" err="1" smtClean="0"/>
              <a:t>those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who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do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not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obey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the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law</a:t>
            </a:r>
            <a:r>
              <a:rPr lang="hu-HU" sz="2000" b="1" dirty="0" smtClean="0"/>
              <a:t> must be </a:t>
            </a:r>
            <a:r>
              <a:rPr lang="hu-HU" sz="2000" b="1" dirty="0" err="1" smtClean="0"/>
              <a:t>repatriated</a:t>
            </a:r>
            <a:r>
              <a:rPr lang="hu-HU" sz="2000" b="1" dirty="0" smtClean="0"/>
              <a:t>;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0" y="1340768"/>
            <a:ext cx="881638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 emberiességi okok miatt a menekülteket be kell fogadni, de ez nem jelent a </a:t>
            </a:r>
          </a:p>
          <a:p>
            <a:r>
              <a:rPr lang="hu-HU" sz="2000" b="1" dirty="0"/>
              <a:t> </a:t>
            </a:r>
            <a:r>
              <a:rPr lang="hu-HU" sz="2000" b="1" dirty="0" smtClean="0"/>
              <a:t>   számukra szabad lakhelyválasztást. (Támogatjuk a német megoldási javaslatot: </a:t>
            </a:r>
          </a:p>
          <a:p>
            <a:r>
              <a:rPr lang="hu-HU" sz="2000" b="1" dirty="0"/>
              <a:t> </a:t>
            </a:r>
            <a:r>
              <a:rPr lang="hu-HU" sz="2000" b="1" dirty="0" smtClean="0"/>
              <a:t>   a menekülteknek a kijelölt lakhelyen kell lakniuk)</a:t>
            </a:r>
          </a:p>
          <a:p>
            <a:endParaRPr lang="hu-HU" sz="2000" b="1" dirty="0"/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segítséget kell adni a menekülteknek, hogy beilleszkedjenek;</a:t>
            </a:r>
          </a:p>
          <a:p>
            <a:pPr>
              <a:buFont typeface="Arial" pitchFamily="34" charset="0"/>
              <a:buChar char="•"/>
            </a:pPr>
            <a:endParaRPr lang="hu-HU" sz="2000" b="1" dirty="0"/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aki a törvény ellen vét, azt haza kell toloncolni</a:t>
            </a:r>
            <a:endParaRPr lang="hu-HU" sz="2000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2843808" y="620688"/>
            <a:ext cx="3036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menekültek - </a:t>
            </a:r>
            <a:r>
              <a:rPr lang="hu-HU" sz="2400" b="1" dirty="0" err="1" smtClean="0"/>
              <a:t>refugees</a:t>
            </a:r>
            <a:endParaRPr lang="hu-HU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2915816" y="620688"/>
            <a:ext cx="303640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menekültek - </a:t>
            </a:r>
            <a:r>
              <a:rPr lang="hu-HU" sz="2400" b="1" dirty="0" err="1" smtClean="0"/>
              <a:t>refugees</a:t>
            </a:r>
            <a:endParaRPr lang="hu-HU" sz="24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323528" y="4077072"/>
            <a:ext cx="847321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</a:t>
            </a:r>
            <a:r>
              <a:rPr lang="hu-HU" sz="2000" b="1" dirty="0" err="1" smtClean="0"/>
              <a:t>the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refugee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crisis</a:t>
            </a:r>
            <a:r>
              <a:rPr lang="hu-HU" sz="2000" b="1" dirty="0" smtClean="0"/>
              <a:t> must </a:t>
            </a:r>
            <a:r>
              <a:rPr lang="hu-HU" sz="2000" b="1" dirty="0" err="1" smtClean="0"/>
              <a:t>not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endanger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the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open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borders</a:t>
            </a:r>
            <a:r>
              <a:rPr lang="hu-HU" sz="2000" b="1" dirty="0" smtClean="0"/>
              <a:t>. </a:t>
            </a:r>
            <a:r>
              <a:rPr lang="hu-HU" sz="2000" b="1" dirty="0" err="1" smtClean="0"/>
              <a:t>Refugees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should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not</a:t>
            </a:r>
            <a:r>
              <a:rPr lang="hu-HU" sz="2000" b="1" dirty="0" smtClean="0"/>
              <a:t> </a:t>
            </a:r>
          </a:p>
          <a:p>
            <a:r>
              <a:rPr lang="hu-HU" sz="2000" b="1" dirty="0"/>
              <a:t> </a:t>
            </a:r>
            <a:r>
              <a:rPr lang="hu-HU" sz="2000" b="1" dirty="0" smtClean="0"/>
              <a:t>  </a:t>
            </a:r>
            <a:r>
              <a:rPr lang="hu-HU" sz="2000" b="1" dirty="0" err="1" smtClean="0"/>
              <a:t>move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freely</a:t>
            </a:r>
            <a:r>
              <a:rPr lang="hu-HU" sz="2000" b="1" dirty="0" smtClean="0"/>
              <a:t> (</a:t>
            </a:r>
            <a:r>
              <a:rPr lang="hu-HU" sz="2000" b="1" dirty="0" err="1" smtClean="0"/>
              <a:t>as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it</a:t>
            </a:r>
            <a:r>
              <a:rPr lang="hu-HU" sz="2000" b="1" dirty="0" smtClean="0"/>
              <a:t> is </a:t>
            </a:r>
            <a:r>
              <a:rPr lang="hu-HU" sz="2000" b="1" dirty="0" err="1" smtClean="0"/>
              <a:t>stated</a:t>
            </a:r>
            <a:r>
              <a:rPr lang="hu-HU" sz="2000" b="1" dirty="0" smtClean="0"/>
              <a:t>  </a:t>
            </a:r>
            <a:r>
              <a:rPr lang="hu-HU" sz="2000" b="1" dirty="0" err="1" smtClean="0"/>
              <a:t>in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the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German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solution</a:t>
            </a:r>
            <a:r>
              <a:rPr lang="hu-HU" sz="2000" b="1" dirty="0" smtClean="0"/>
              <a:t>)</a:t>
            </a:r>
          </a:p>
          <a:p>
            <a:endParaRPr lang="hu-HU" sz="2000" b="1" dirty="0"/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</a:t>
            </a:r>
            <a:r>
              <a:rPr lang="hu-HU" sz="2000" b="1" dirty="0" err="1" smtClean="0"/>
              <a:t>ghettos</a:t>
            </a:r>
            <a:r>
              <a:rPr lang="hu-HU" sz="2000" b="1" dirty="0" smtClean="0"/>
              <a:t> (</a:t>
            </a:r>
            <a:r>
              <a:rPr lang="hu-HU" sz="2000" b="1" dirty="0" err="1" smtClean="0"/>
              <a:t>groupings</a:t>
            </a:r>
            <a:r>
              <a:rPr lang="hu-HU" sz="2000" b="1" dirty="0" smtClean="0"/>
              <a:t> of </a:t>
            </a:r>
            <a:r>
              <a:rPr lang="hu-HU" sz="2000" b="1" dirty="0" err="1" smtClean="0"/>
              <a:t>refugees</a:t>
            </a:r>
            <a:r>
              <a:rPr lang="hu-HU" sz="2000" b="1" dirty="0" smtClean="0"/>
              <a:t>)  </a:t>
            </a:r>
            <a:r>
              <a:rPr lang="hu-HU" sz="2000" b="1" dirty="0" err="1" smtClean="0"/>
              <a:t>should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not</a:t>
            </a:r>
            <a:r>
              <a:rPr lang="hu-HU" sz="2000" b="1" dirty="0" smtClean="0"/>
              <a:t> be </a:t>
            </a:r>
            <a:r>
              <a:rPr lang="hu-HU" sz="2000" b="1" dirty="0" err="1" smtClean="0"/>
              <a:t>allowed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form</a:t>
            </a:r>
            <a:r>
              <a:rPr lang="hu-HU" sz="2000" b="1" dirty="0" smtClean="0"/>
              <a:t>;</a:t>
            </a:r>
          </a:p>
          <a:p>
            <a:pPr>
              <a:buFont typeface="Arial" pitchFamily="34" charset="0"/>
              <a:buChar char="•"/>
            </a:pPr>
            <a:endParaRPr lang="hu-HU" sz="2000" b="1" dirty="0"/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</a:t>
            </a:r>
            <a:r>
              <a:rPr lang="hu-HU" sz="2000" b="1" dirty="0" err="1" smtClean="0"/>
              <a:t>refugees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should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accept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culture</a:t>
            </a:r>
            <a:r>
              <a:rPr lang="hu-HU" sz="2000" b="1" dirty="0" smtClean="0"/>
              <a:t> of </a:t>
            </a:r>
            <a:r>
              <a:rPr lang="hu-HU" sz="2000" b="1" dirty="0" err="1" smtClean="0"/>
              <a:t>the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host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nation</a:t>
            </a:r>
            <a:endParaRPr lang="hu-HU" sz="2000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179512" y="1484784"/>
            <a:ext cx="864563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a menekült-krízis nem veszélyeztetheti a nyitott határokat. A menekültek nem</a:t>
            </a:r>
          </a:p>
          <a:p>
            <a:r>
              <a:rPr lang="hu-HU" sz="2000" b="1" dirty="0"/>
              <a:t> </a:t>
            </a:r>
            <a:r>
              <a:rPr lang="hu-HU" sz="2000" b="1" dirty="0" smtClean="0"/>
              <a:t>  mozoghatnak saját belátásuk szerint (ld. </a:t>
            </a:r>
            <a:r>
              <a:rPr lang="hu-HU" sz="2000" b="1" dirty="0"/>
              <a:t>n</a:t>
            </a:r>
            <a:r>
              <a:rPr lang="hu-HU" sz="2000" b="1" dirty="0" smtClean="0"/>
              <a:t>émet megoldás)</a:t>
            </a:r>
          </a:p>
          <a:p>
            <a:endParaRPr lang="hu-HU" sz="2000" b="1" dirty="0"/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mindenképpen meg kell akadályozni a gettók kialakulását;</a:t>
            </a:r>
          </a:p>
          <a:p>
            <a:pPr>
              <a:buFont typeface="Arial" pitchFamily="34" charset="0"/>
              <a:buChar char="•"/>
            </a:pPr>
            <a:endParaRPr lang="hu-HU" sz="2000" b="1" dirty="0"/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a menekülteknek el kell fogadni (tudomásul kell venni) a befogadók kultúráját</a:t>
            </a:r>
            <a:endParaRPr lang="hu-HU" sz="2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2915816" y="620688"/>
            <a:ext cx="303640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menekültek - </a:t>
            </a:r>
            <a:r>
              <a:rPr lang="hu-HU" sz="2400" b="1" dirty="0" err="1" smtClean="0"/>
              <a:t>refugees</a:t>
            </a:r>
            <a:endParaRPr lang="hu-HU" sz="2400" b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201680" y="3933056"/>
            <a:ext cx="894232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</a:t>
            </a:r>
            <a:r>
              <a:rPr lang="hu-HU" sz="2000" b="1" dirty="0" err="1" smtClean="0"/>
              <a:t>refugees</a:t>
            </a:r>
            <a:r>
              <a:rPr lang="hu-HU" sz="2000" b="1" dirty="0" smtClean="0"/>
              <a:t> must be </a:t>
            </a:r>
            <a:r>
              <a:rPr lang="hu-HU" sz="2000" b="1" dirty="0" err="1" smtClean="0"/>
              <a:t>helped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find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jobs</a:t>
            </a:r>
            <a:r>
              <a:rPr lang="hu-HU" sz="2000" b="1" dirty="0" smtClean="0"/>
              <a:t>;</a:t>
            </a:r>
          </a:p>
          <a:p>
            <a:pPr>
              <a:buFont typeface="Arial" pitchFamily="34" charset="0"/>
              <a:buChar char="•"/>
            </a:pPr>
            <a:endParaRPr lang="hu-HU" sz="2000" b="1" dirty="0"/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FF0000"/>
                </a:solidFill>
                <a:latin typeface="Arial Black" pitchFamily="34" charset="0"/>
              </a:rPr>
              <a:t> WE MUST TREAT THE REFUGEES IN A HUMANISTIC WAY;</a:t>
            </a:r>
          </a:p>
          <a:p>
            <a:pPr>
              <a:buFont typeface="Arial" pitchFamily="34" charset="0"/>
              <a:buChar char="•"/>
            </a:pPr>
            <a:endParaRPr lang="hu-HU" sz="2000" b="1" dirty="0">
              <a:solidFill>
                <a:srgbClr val="FF0000"/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FF0000"/>
                </a:solidFill>
                <a:latin typeface="Arial Black" pitchFamily="34" charset="0"/>
              </a:rPr>
              <a:t> SOLIDARITY AMONGST THE MEMBER STATES WITH REGARD</a:t>
            </a:r>
          </a:p>
          <a:p>
            <a:r>
              <a:rPr lang="hu-HU" sz="2000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hu-HU" sz="2000" b="1" dirty="0" smtClean="0">
                <a:solidFill>
                  <a:srgbClr val="FF0000"/>
                </a:solidFill>
                <a:latin typeface="Arial Black" pitchFamily="34" charset="0"/>
              </a:rPr>
              <a:t>  TO THE REFUGEES  IS A MUST.</a:t>
            </a:r>
            <a:endParaRPr lang="hu-HU" sz="20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67544" y="1772816"/>
            <a:ext cx="809228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segíteni kell a menekülteket, hogy mihamarabb munkát találjanak;</a:t>
            </a:r>
          </a:p>
          <a:p>
            <a:pPr>
              <a:buFont typeface="Arial" pitchFamily="34" charset="0"/>
              <a:buChar char="•"/>
            </a:pPr>
            <a:endParaRPr lang="hu-HU" sz="2000" b="1" dirty="0"/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FF0000"/>
                </a:solidFill>
                <a:latin typeface="Arial Black" pitchFamily="34" charset="0"/>
              </a:rPr>
              <a:t> HUMÁNUSAN KELL A MENEKÜLTEKKEL BÁNNI;</a:t>
            </a:r>
          </a:p>
          <a:p>
            <a:pPr>
              <a:buFont typeface="Arial" pitchFamily="34" charset="0"/>
              <a:buChar char="•"/>
            </a:pPr>
            <a:endParaRPr lang="hu-HU" sz="2000" b="1" dirty="0">
              <a:solidFill>
                <a:srgbClr val="FF0000"/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FF0000"/>
                </a:solidFill>
                <a:latin typeface="Arial Black" pitchFamily="34" charset="0"/>
              </a:rPr>
              <a:t> A MENEKÜLTEKKEL KAPCSOLATBAN AZ EU-N BELÜLI </a:t>
            </a:r>
          </a:p>
          <a:p>
            <a:r>
              <a:rPr lang="hu-HU" sz="2000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hu-HU" sz="2000" b="1" dirty="0" smtClean="0">
                <a:solidFill>
                  <a:srgbClr val="FF0000"/>
                </a:solidFill>
                <a:latin typeface="Arial Black" pitchFamily="34" charset="0"/>
              </a:rPr>
              <a:t>  SZOLIDARITÁS KÖTELEZŐ</a:t>
            </a:r>
            <a:endParaRPr lang="hu-HU" sz="20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933892" y="2492896"/>
            <a:ext cx="7365607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800" b="1" dirty="0" smtClean="0">
                <a:latin typeface="Arial Black" pitchFamily="34" charset="0"/>
              </a:rPr>
              <a:t>KÖSZÖNÖM  A FIGYELMET!</a:t>
            </a:r>
          </a:p>
          <a:p>
            <a:pPr algn="ctr"/>
            <a:endParaRPr lang="hu-HU" sz="2800" b="1" dirty="0">
              <a:latin typeface="Arial Black" pitchFamily="34" charset="0"/>
            </a:endParaRPr>
          </a:p>
          <a:p>
            <a:pPr algn="ctr"/>
            <a:endParaRPr lang="hu-HU" sz="2800" b="1" dirty="0" smtClean="0">
              <a:latin typeface="Arial Black" pitchFamily="34" charset="0"/>
            </a:endParaRPr>
          </a:p>
          <a:p>
            <a:pPr algn="ctr"/>
            <a:r>
              <a:rPr lang="hu-HU" sz="2800" b="1" dirty="0" smtClean="0">
                <a:latin typeface="Arial Black" pitchFamily="34" charset="0"/>
              </a:rPr>
              <a:t>THANK YOU FOR YOUR ATTENTION!</a:t>
            </a:r>
            <a:endParaRPr lang="hu-HU" sz="28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522</Words>
  <Application>Microsoft Office PowerPoint</Application>
  <PresentationFormat>Diavetítés a képernyőre (4:3 oldalarány)</PresentationFormat>
  <Paragraphs>99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Office-téma</vt:lpstr>
      <vt:lpstr>1. dia</vt:lpstr>
      <vt:lpstr>2. dia</vt:lpstr>
      <vt:lpstr>3. dia</vt:lpstr>
      <vt:lpstr>4. dia</vt:lpstr>
      <vt:lpstr>5. dia</vt:lpstr>
      <vt:lpstr>6. dia</vt:lpstr>
      <vt:lpstr>7. dia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Balogh Béla</dc:creator>
  <cp:lastModifiedBy>Balogh Béla</cp:lastModifiedBy>
  <cp:revision>71</cp:revision>
  <dcterms:created xsi:type="dcterms:W3CDTF">2016-05-26T18:44:19Z</dcterms:created>
  <dcterms:modified xsi:type="dcterms:W3CDTF">2016-05-29T15:49:22Z</dcterms:modified>
</cp:coreProperties>
</file>